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61" r:id="rId3"/>
    <p:sldId id="257" r:id="rId4"/>
    <p:sldId id="258" r:id="rId5"/>
    <p:sldId id="259" r:id="rId6"/>
    <p:sldId id="275" r:id="rId7"/>
    <p:sldId id="274" r:id="rId8"/>
    <p:sldId id="278" r:id="rId9"/>
    <p:sldId id="264" r:id="rId10"/>
    <p:sldId id="280" r:id="rId11"/>
    <p:sldId id="286" r:id="rId12"/>
    <p:sldId id="279" r:id="rId13"/>
    <p:sldId id="287" r:id="rId14"/>
    <p:sldId id="282" r:id="rId15"/>
    <p:sldId id="288" r:id="rId16"/>
    <p:sldId id="283" r:id="rId17"/>
    <p:sldId id="289" r:id="rId18"/>
    <p:sldId id="284" r:id="rId19"/>
    <p:sldId id="290" r:id="rId20"/>
    <p:sldId id="291" r:id="rId21"/>
    <p:sldId id="292" r:id="rId22"/>
    <p:sldId id="260" r:id="rId23"/>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Muli Bold" panose="020B0604020202020204" charset="0"/>
      <p:regular r:id="rId29"/>
    </p:embeddedFont>
    <p:embeddedFont>
      <p:font typeface="Muli Regular" panose="020B0604020202020204" charset="0"/>
      <p:regular r:id="rId30"/>
    </p:embeddedFont>
    <p:embeddedFont>
      <p:font typeface="Roboto" panose="020B0604020202020204" charset="0"/>
      <p:regular r:id="rId31"/>
      <p:bold r:id="rId32"/>
      <p:italic r:id="rId33"/>
      <p:boldItalic r:id="rId34"/>
    </p:embeddedFont>
    <p:embeddedFont>
      <p:font typeface="Webdings" panose="05030102010509060703" pitchFamily="18" charset="2"/>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3F714D-759E-4C1D-881D-20D9DC230FD8}">
          <p14:sldIdLst>
            <p14:sldId id="256"/>
            <p14:sldId id="261"/>
            <p14:sldId id="257"/>
            <p14:sldId id="258"/>
            <p14:sldId id="259"/>
            <p14:sldId id="275"/>
            <p14:sldId id="274"/>
            <p14:sldId id="278"/>
          </p14:sldIdLst>
        </p14:section>
        <p14:section name="Phân ngưỡng ảnh(Bình chưa lọc)" id="{4116AF9E-6624-4D28-905E-54E9686C5532}">
          <p14:sldIdLst>
            <p14:sldId id="264"/>
          </p14:sldIdLst>
        </p14:section>
        <p14:section name="Ngưỡng đơn" id="{FF0A3136-4D3E-4D88-AED0-36DB64FBC040}">
          <p14:sldIdLst>
            <p14:sldId id="280"/>
            <p14:sldId id="286"/>
          </p14:sldIdLst>
        </p14:section>
        <p14:section name="Ngưỡng kép" id="{D989C16B-BE07-460E-BFD8-74FB097B13F2}">
          <p14:sldIdLst>
            <p14:sldId id="279"/>
            <p14:sldId id="287"/>
          </p14:sldIdLst>
        </p14:section>
        <p14:section name="Ngưỡng cục bộ" id="{5E624CA3-4536-4F77-B99C-E7C4523AF097}">
          <p14:sldIdLst>
            <p14:sldId id="282"/>
            <p14:sldId id="288"/>
          </p14:sldIdLst>
        </p14:section>
        <p14:section name="Ngưỡng toàn cục" id="{1CFE217F-9F15-45FA-A2A9-4D4FC23C0FB0}">
          <p14:sldIdLst>
            <p14:sldId id="283"/>
            <p14:sldId id="289"/>
          </p14:sldIdLst>
        </p14:section>
        <p14:section name="Tác động" id="{C7EE85D4-E070-4D32-809B-DB1368939302}">
          <p14:sldIdLst>
            <p14:sldId id="284"/>
            <p14:sldId id="290"/>
            <p14:sldId id="291"/>
            <p14:sldId id="292"/>
          </p14:sldIdLst>
        </p14:section>
        <p14:section name="Kết thúc" id="{2E02CE29-F56F-4C51-9DBC-7FC875548926}">
          <p14:sldIdLst>
            <p14:sldId id="260"/>
          </p14:sldIdLst>
        </p14:section>
      </p14:sectionLst>
    </p:ext>
    <p:ext uri="{EFAFB233-063F-42B5-8137-9DF3F51BA10A}">
      <p15:sldGuideLst xmlns:p15="http://schemas.microsoft.com/office/powerpoint/2012/main">
        <p15:guide id="1" orient="horz" pos="2232" userDrawn="1">
          <p15:clr>
            <a:srgbClr val="A4A3A4"/>
          </p15:clr>
        </p15:guide>
        <p15:guide id="2" pos="29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51"/>
    <a:srgbClr val="F4F4F4"/>
    <a:srgbClr val="00A181"/>
    <a:srgbClr val="FFCC00"/>
    <a:srgbClr val="A4E4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4" autoAdjust="0"/>
    <p:restoredTop sz="93333" autoAdjust="0"/>
  </p:normalViewPr>
  <p:slideViewPr>
    <p:cSldViewPr>
      <p:cViewPr>
        <p:scale>
          <a:sx n="66" d="100"/>
          <a:sy n="66" d="100"/>
        </p:scale>
        <p:origin x="1518" y="48"/>
      </p:cViewPr>
      <p:guideLst>
        <p:guide orient="horz" pos="2232"/>
        <p:guide pos="292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7DBBCC-A546-48AC-BC21-F154A792A8CB}" type="datetimeFigureOut">
              <a:rPr lang="en-US" smtClean="0"/>
              <a:t>14/05/2023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7765C7-BDED-438D-9A8C-F8650EEAA05F}" type="slidenum">
              <a:rPr lang="en-US" smtClean="0"/>
              <a:t>‹#›</a:t>
            </a:fld>
            <a:endParaRPr lang="en-US"/>
          </a:p>
        </p:txBody>
      </p:sp>
    </p:spTree>
    <p:extLst>
      <p:ext uri="{BB962C8B-B14F-4D97-AF65-F5344CB8AC3E}">
        <p14:creationId xmlns:p14="http://schemas.microsoft.com/office/powerpoint/2010/main" val="318028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7765C7-BDED-438D-9A8C-F8650EEAA05F}" type="slidenum">
              <a:rPr lang="en-US" smtClean="0"/>
              <a:t>6</a:t>
            </a:fld>
            <a:endParaRPr lang="en-US"/>
          </a:p>
        </p:txBody>
      </p:sp>
    </p:spTree>
    <p:extLst>
      <p:ext uri="{BB962C8B-B14F-4D97-AF65-F5344CB8AC3E}">
        <p14:creationId xmlns:p14="http://schemas.microsoft.com/office/powerpoint/2010/main" val="94332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14/05/2023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365993"/>
            <a:ext cx="11437054" cy="4385851"/>
            <a:chOff x="0" y="172720"/>
            <a:chExt cx="15249406" cy="5847800"/>
          </a:xfrm>
        </p:grpSpPr>
        <p:sp>
          <p:nvSpPr>
            <p:cNvPr id="3" name="TextBox 3"/>
            <p:cNvSpPr txBox="1"/>
            <p:nvPr/>
          </p:nvSpPr>
          <p:spPr>
            <a:xfrm>
              <a:off x="0" y="172720"/>
              <a:ext cx="15249406" cy="1987040"/>
            </a:xfrm>
            <a:prstGeom prst="rect">
              <a:avLst/>
            </a:prstGeom>
          </p:spPr>
          <p:txBody>
            <a:bodyPr lIns="0" tIns="0" rIns="0" bIns="0" rtlCol="0" anchor="t">
              <a:spAutoFit/>
            </a:bodyPr>
            <a:lstStyle/>
            <a:p>
              <a:pPr>
                <a:lnSpc>
                  <a:spcPts val="13229"/>
                </a:lnSpc>
              </a:pPr>
              <a:r>
                <a:rPr lang="en-US" sz="7200" spc="-103" dirty="0">
                  <a:solidFill>
                    <a:srgbClr val="000000"/>
                  </a:solidFill>
                  <a:latin typeface="Muli Bold"/>
                </a:rPr>
                <a:t>BÀI BÁO CÁO: XỬ LÝ ẢNH</a:t>
              </a:r>
            </a:p>
          </p:txBody>
        </p:sp>
        <p:sp>
          <p:nvSpPr>
            <p:cNvPr id="4" name="TextBox 4"/>
            <p:cNvSpPr txBox="1"/>
            <p:nvPr/>
          </p:nvSpPr>
          <p:spPr>
            <a:xfrm>
              <a:off x="0" y="5215855"/>
              <a:ext cx="15249406" cy="804665"/>
            </a:xfrm>
            <a:prstGeom prst="rect">
              <a:avLst/>
            </a:prstGeom>
          </p:spPr>
          <p:txBody>
            <a:bodyPr lIns="0" tIns="0" rIns="0" bIns="0" rtlCol="0" anchor="t">
              <a:spAutoFit/>
            </a:bodyPr>
            <a:lstStyle/>
            <a:p>
              <a:pPr>
                <a:lnSpc>
                  <a:spcPts val="5039"/>
                </a:lnSpc>
              </a:pPr>
              <a:endParaRPr lang="en-US" sz="4000" dirty="0">
                <a:solidFill>
                  <a:srgbClr val="000000"/>
                </a:solidFill>
                <a:latin typeface="Muli Regular"/>
              </a:endParaRPr>
            </a:p>
          </p:txBody>
        </p:sp>
      </p:grpSp>
      <p:grpSp>
        <p:nvGrpSpPr>
          <p:cNvPr id="5" name="Group 5"/>
          <p:cNvGrpSpPr/>
          <p:nvPr/>
        </p:nvGrpSpPr>
        <p:grpSpPr>
          <a:xfrm>
            <a:off x="14328902" y="2317173"/>
            <a:ext cx="7321033" cy="6340049"/>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7" name="Group 7"/>
          <p:cNvGrpSpPr/>
          <p:nvPr/>
        </p:nvGrpSpPr>
        <p:grpSpPr>
          <a:xfrm>
            <a:off x="12122944" y="7035126"/>
            <a:ext cx="4970154" cy="43041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a:off x="12336342" y="5954842"/>
            <a:ext cx="2271679" cy="1967285"/>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11" name="Group 11"/>
          <p:cNvGrpSpPr/>
          <p:nvPr/>
        </p:nvGrpSpPr>
        <p:grpSpPr>
          <a:xfrm>
            <a:off x="13737770" y="373605"/>
            <a:ext cx="3799619" cy="3290488"/>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9" name="Group 18"/>
          <p:cNvGrpSpPr/>
          <p:nvPr/>
        </p:nvGrpSpPr>
        <p:grpSpPr>
          <a:xfrm>
            <a:off x="914400" y="800100"/>
            <a:ext cx="5553423" cy="842932"/>
            <a:chOff x="914400" y="800100"/>
            <a:chExt cx="5553423" cy="842932"/>
          </a:xfrm>
        </p:grpSpPr>
        <p:pic>
          <p:nvPicPr>
            <p:cNvPr id="16" name="Picture 15">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17" name="TextBox 16"/>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sp>
        <p:nvSpPr>
          <p:cNvPr id="18" name="Rectangle 17"/>
          <p:cNvSpPr/>
          <p:nvPr/>
        </p:nvSpPr>
        <p:spPr>
          <a:xfrm>
            <a:off x="219652" y="5316448"/>
            <a:ext cx="14002551" cy="733534"/>
          </a:xfrm>
          <a:prstGeom prst="rect">
            <a:avLst/>
          </a:prstGeom>
        </p:spPr>
        <p:txBody>
          <a:bodyPr wrap="none">
            <a:spAutoFit/>
          </a:bodyPr>
          <a:lstStyle/>
          <a:p>
            <a:pPr>
              <a:lnSpc>
                <a:spcPts val="5039"/>
              </a:lnSpc>
            </a:pPr>
            <a:r>
              <a:rPr lang="en-US" sz="4800" dirty="0" err="1">
                <a:solidFill>
                  <a:srgbClr val="000000"/>
                </a:solidFill>
                <a:latin typeface="Muli Regular"/>
              </a:rPr>
              <a:t>Chủ</a:t>
            </a:r>
            <a:r>
              <a:rPr lang="en-US" sz="4800" dirty="0">
                <a:solidFill>
                  <a:srgbClr val="000000"/>
                </a:solidFill>
                <a:latin typeface="Muli Regular"/>
              </a:rPr>
              <a:t> </a:t>
            </a:r>
            <a:r>
              <a:rPr lang="en-US" sz="4800" dirty="0" err="1">
                <a:solidFill>
                  <a:srgbClr val="000000"/>
                </a:solidFill>
                <a:latin typeface="Muli Regular"/>
              </a:rPr>
              <a:t>đề</a:t>
            </a:r>
            <a:r>
              <a:rPr lang="en-US" sz="4800" dirty="0">
                <a:solidFill>
                  <a:srgbClr val="000000"/>
                </a:solidFill>
                <a:latin typeface="Muli Regular"/>
              </a:rPr>
              <a:t> 10: PHÂN ĐOẠN DỰA TRÊN CƯỜNG ĐỘ</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10800000">
            <a:off x="-3352800" y="5741181"/>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2287240" y="7835823"/>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1143000" y="2849398"/>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135474" y="8417593"/>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3" name="Group 22"/>
          <p:cNvGrpSpPr/>
          <p:nvPr/>
        </p:nvGrpSpPr>
        <p:grpSpPr>
          <a:xfrm>
            <a:off x="902661" y="707395"/>
            <a:ext cx="5553423" cy="842932"/>
            <a:chOff x="914400" y="800100"/>
            <a:chExt cx="5553423" cy="842932"/>
          </a:xfrm>
        </p:grpSpPr>
        <p:pic>
          <p:nvPicPr>
            <p:cNvPr id="24" name="Picture 23">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25" name="TextBox 24"/>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sp>
        <p:nvSpPr>
          <p:cNvPr id="15" name="TextBox 14"/>
          <p:cNvSpPr txBox="1"/>
          <p:nvPr/>
        </p:nvSpPr>
        <p:spPr>
          <a:xfrm>
            <a:off x="1863026" y="1448424"/>
            <a:ext cx="4800600" cy="923330"/>
          </a:xfrm>
          <a:prstGeom prst="rect">
            <a:avLst/>
          </a:prstGeom>
          <a:solidFill>
            <a:srgbClr val="004651"/>
          </a:solidFill>
        </p:spPr>
        <p:txBody>
          <a:bodyPr wrap="square" rtlCol="0">
            <a:spAutoFit/>
          </a:bodyPr>
          <a:lstStyle/>
          <a:p>
            <a:pPr algn="ctr"/>
            <a:r>
              <a:rPr lang="en-US" sz="5400" dirty="0">
                <a:solidFill>
                  <a:schemeClr val="bg1"/>
                </a:solidFill>
                <a:latin typeface="Times New Roman" panose="02020603050405020304" pitchFamily="18" charset="0"/>
                <a:cs typeface="Times New Roman" panose="02020603050405020304" pitchFamily="18" charset="0"/>
              </a:rPr>
              <a:t>2</a:t>
            </a:r>
            <a:r>
              <a:rPr lang="en-US" sz="5400">
                <a:solidFill>
                  <a:schemeClr val="bg1"/>
                </a:solidFill>
                <a:latin typeface="Times New Roman" panose="02020603050405020304" pitchFamily="18" charset="0"/>
                <a:cs typeface="Times New Roman" panose="02020603050405020304" pitchFamily="18" charset="0"/>
              </a:rPr>
              <a:t>. Ngưỡng đ</a:t>
            </a:r>
            <a:r>
              <a:rPr lang="vi-VN" sz="5400">
                <a:solidFill>
                  <a:schemeClr val="bg1"/>
                </a:solidFill>
                <a:latin typeface="Times New Roman" panose="02020603050405020304" pitchFamily="18" charset="0"/>
                <a:cs typeface="Times New Roman" panose="02020603050405020304" pitchFamily="18" charset="0"/>
              </a:rPr>
              <a:t>ơ</a:t>
            </a:r>
            <a:r>
              <a:rPr lang="en-US" sz="5400">
                <a:solidFill>
                  <a:schemeClr val="bg1"/>
                </a:solidFill>
                <a:latin typeface="Times New Roman" panose="02020603050405020304" pitchFamily="18" charset="0"/>
                <a:cs typeface="Times New Roman" panose="02020603050405020304" pitchFamily="18" charset="0"/>
              </a:rPr>
              <a:t>n</a:t>
            </a:r>
            <a:endParaRPr lang="en-US" sz="5400" dirty="0">
              <a:solidFill>
                <a:schemeClr val="bg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902661" y="2608554"/>
            <a:ext cx="9686973" cy="4401205"/>
          </a:xfrm>
          <a:prstGeom prst="rect">
            <a:avLst/>
          </a:prstGeom>
          <a:noFill/>
        </p:spPr>
        <p:txBody>
          <a:bodyPr wrap="square" rtlCol="0">
            <a:spAutoFit/>
          </a:bodyPr>
          <a:lstStyle/>
          <a:p>
            <a:pPr algn="just"/>
            <a:r>
              <a:rPr lang="en-US" sz="4000">
                <a:latin typeface="Roboto" panose="020B0604020202020204" charset="0"/>
                <a:ea typeface="Roboto" panose="020B0604020202020204" charset="0"/>
                <a:cs typeface="Roboto" panose="020B0604020202020204" charset="0"/>
              </a:rPr>
              <a:t>	</a:t>
            </a:r>
            <a:r>
              <a:rPr lang="en-US" sz="4000" b="1">
                <a:latin typeface="Times New Roman" panose="02020603050405020304" pitchFamily="18" charset="0"/>
                <a:ea typeface="Roboto" panose="020B0604020202020204" charset="0"/>
                <a:cs typeface="Times New Roman" panose="02020603050405020304" pitchFamily="18" charset="0"/>
              </a:rPr>
              <a:t>N</a:t>
            </a:r>
            <a:r>
              <a:rPr lang="en-US" sz="4000">
                <a:latin typeface="Roboto" panose="020B0604020202020204" charset="0"/>
                <a:ea typeface="Roboto" panose="020B0604020202020204" charset="0"/>
                <a:cs typeface="Roboto" panose="020B0604020202020204" charset="0"/>
              </a:rPr>
              <a:t>g</a:t>
            </a:r>
            <a:r>
              <a:rPr lang="vi-VN" sz="4000">
                <a:latin typeface="Roboto" panose="020B0604020202020204" charset="0"/>
                <a:ea typeface="Roboto" panose="020B0604020202020204" charset="0"/>
                <a:cs typeface="Roboto" panose="020B0604020202020204" charset="0"/>
              </a:rPr>
              <a:t>ư</a:t>
            </a:r>
            <a:r>
              <a:rPr lang="en-US" sz="4000">
                <a:latin typeface="Roboto" panose="020B0604020202020204" charset="0"/>
                <a:ea typeface="Roboto" panose="020B0604020202020204" charset="0"/>
                <a:cs typeface="Roboto" panose="020B0604020202020204" charset="0"/>
              </a:rPr>
              <a:t>ỡng đ</a:t>
            </a:r>
            <a:r>
              <a:rPr lang="vi-VN" sz="4000">
                <a:latin typeface="Roboto" panose="020B0604020202020204" charset="0"/>
                <a:ea typeface="Roboto" panose="020B0604020202020204" charset="0"/>
                <a:cs typeface="Roboto" panose="020B0604020202020204" charset="0"/>
              </a:rPr>
              <a:t>ơ</a:t>
            </a:r>
            <a:r>
              <a:rPr lang="en-US" sz="4000">
                <a:latin typeface="Roboto" panose="020B0604020202020204" charset="0"/>
                <a:ea typeface="Roboto" panose="020B0604020202020204" charset="0"/>
                <a:cs typeface="Roboto" panose="020B0604020202020204" charset="0"/>
              </a:rPr>
              <a:t>n còn đ</a:t>
            </a:r>
            <a:r>
              <a:rPr lang="vi-VN" sz="4000">
                <a:latin typeface="Roboto" panose="020B0604020202020204" charset="0"/>
                <a:ea typeface="Roboto" panose="020B0604020202020204" charset="0"/>
                <a:cs typeface="Roboto" panose="020B0604020202020204" charset="0"/>
              </a:rPr>
              <a:t>ư</a:t>
            </a:r>
            <a:r>
              <a:rPr lang="en-US" sz="4000">
                <a:latin typeface="Roboto" panose="020B0604020202020204" charset="0"/>
                <a:ea typeface="Roboto" panose="020B0604020202020204" charset="0"/>
                <a:cs typeface="Roboto" panose="020B0604020202020204" charset="0"/>
              </a:rPr>
              <a:t>ợc gọi là </a:t>
            </a:r>
            <a:r>
              <a:rPr lang="en-US" sz="4000" b="1">
                <a:latin typeface="Roboto" panose="020B0604020202020204" charset="0"/>
                <a:ea typeface="Roboto" panose="020B0604020202020204" charset="0"/>
                <a:cs typeface="Roboto" panose="020B0604020202020204" charset="0"/>
              </a:rPr>
              <a:t>ng</a:t>
            </a:r>
            <a:r>
              <a:rPr lang="vi-VN" sz="4000" b="1">
                <a:latin typeface="Roboto" panose="020B0604020202020204" charset="0"/>
                <a:ea typeface="Roboto" panose="020B0604020202020204" charset="0"/>
                <a:cs typeface="Roboto" panose="020B0604020202020204" charset="0"/>
              </a:rPr>
              <a:t>ư</a:t>
            </a:r>
            <a:r>
              <a:rPr lang="en-US" sz="4000" b="1">
                <a:latin typeface="Roboto" panose="020B0604020202020204" charset="0"/>
                <a:ea typeface="Roboto" panose="020B0604020202020204" charset="0"/>
                <a:cs typeface="Roboto" panose="020B0604020202020204" charset="0"/>
              </a:rPr>
              <a:t>ỡng nhị phân</a:t>
            </a:r>
            <a:r>
              <a:rPr lang="en-US" sz="4000">
                <a:latin typeface="Roboto" panose="020B0604020202020204" charset="0"/>
                <a:ea typeface="Roboto" panose="020B0604020202020204" charset="0"/>
                <a:cs typeface="Roboto" panose="020B0604020202020204" charset="0"/>
              </a:rPr>
              <a:t>. </a:t>
            </a:r>
            <a:r>
              <a:rPr lang="vi-VN" sz="4000">
                <a:latin typeface="Roboto" panose="020B0604020202020204" charset="0"/>
                <a:ea typeface="Roboto" panose="020B0604020202020204" charset="0"/>
                <a:cs typeface="Roboto" panose="020B0604020202020204" charset="0"/>
              </a:rPr>
              <a:t>Kỹ thuật này đặt một giá trị ngưỡng và so sánh từng pixel với giá trị ngưỡng cụ thể đó.</a:t>
            </a:r>
            <a:endParaRPr lang="en-US" sz="4000">
              <a:latin typeface="Roboto" panose="020B0604020202020204" charset="0"/>
              <a:ea typeface="Roboto" panose="020B0604020202020204" charset="0"/>
              <a:cs typeface="Roboto" panose="020B0604020202020204" charset="0"/>
            </a:endParaRPr>
          </a:p>
          <a:p>
            <a:pPr algn="just"/>
            <a:r>
              <a:rPr lang="en-US" sz="4000">
                <a:latin typeface="Roboto" panose="020B0604020202020204" charset="0"/>
                <a:ea typeface="Roboto" panose="020B0604020202020204" charset="0"/>
                <a:cs typeface="Roboto" panose="020B0604020202020204" charset="0"/>
              </a:rPr>
              <a:t>	</a:t>
            </a:r>
            <a:r>
              <a:rPr lang="vi-VN" sz="4000" b="1">
                <a:latin typeface="Times New Roman" panose="02020603050405020304" pitchFamily="18" charset="0"/>
                <a:ea typeface="Roboto" panose="020B0604020202020204" charset="0"/>
                <a:cs typeface="Times New Roman" panose="02020603050405020304" pitchFamily="18" charset="0"/>
              </a:rPr>
              <a:t>N</a:t>
            </a:r>
            <a:r>
              <a:rPr lang="vi-VN" sz="4000">
                <a:latin typeface="Roboto" panose="020B0604020202020204" charset="0"/>
                <a:ea typeface="Roboto" panose="020B0604020202020204" charset="0"/>
                <a:cs typeface="Roboto" panose="020B0604020202020204" charset="0"/>
              </a:rPr>
              <a:t>ếu giá trị pixel </a:t>
            </a:r>
            <a:r>
              <a:rPr lang="vi-VN" sz="4000" b="1">
                <a:latin typeface="Roboto" panose="020B0604020202020204" charset="0"/>
                <a:ea typeface="Roboto" panose="020B0604020202020204" charset="0"/>
                <a:cs typeface="Roboto" panose="020B0604020202020204" charset="0"/>
              </a:rPr>
              <a:t>nhỏ hơn hoặc bằng</a:t>
            </a:r>
            <a:r>
              <a:rPr lang="vi-VN" sz="4000">
                <a:latin typeface="Roboto" panose="020B0604020202020204" charset="0"/>
                <a:ea typeface="Roboto" panose="020B0604020202020204" charset="0"/>
                <a:cs typeface="Roboto" panose="020B0604020202020204" charset="0"/>
              </a:rPr>
              <a:t> ngưỡng được chỉ định, thì giá trị pixel </a:t>
            </a:r>
            <a:r>
              <a:rPr lang="vi-VN" sz="4000" b="1">
                <a:latin typeface="Roboto" panose="020B0604020202020204" charset="0"/>
                <a:ea typeface="Roboto" panose="020B0604020202020204" charset="0"/>
                <a:cs typeface="Roboto" panose="020B0604020202020204" charset="0"/>
              </a:rPr>
              <a:t>được đặt thành 0 hoặc giá trị tối đa</a:t>
            </a:r>
            <a:r>
              <a:rPr lang="vi-VN" sz="4000">
                <a:latin typeface="Roboto" panose="020B0604020202020204" charset="0"/>
                <a:ea typeface="Roboto" panose="020B0604020202020204" charset="0"/>
                <a:cs typeface="Roboto" panose="020B0604020202020204" charset="0"/>
              </a:rPr>
              <a:t>.</a:t>
            </a:r>
            <a:endParaRPr lang="en-US" sz="4000">
              <a:latin typeface="Roboto" panose="020B0604020202020204" charset="0"/>
              <a:ea typeface="Roboto" panose="020B0604020202020204" charset="0"/>
              <a:cs typeface="Roboto" panose="020B0604020202020204" charset="0"/>
            </a:endParaRPr>
          </a:p>
        </p:txBody>
      </p:sp>
      <p:pic>
        <p:nvPicPr>
          <p:cNvPr id="18" name="Picture 17"/>
          <p:cNvPicPr/>
          <p:nvPr/>
        </p:nvPicPr>
        <p:blipFill rotWithShape="1">
          <a:blip r:embed="rId3"/>
          <a:srcRect l="11686" t="17293" r="7957" b="7788"/>
          <a:stretch/>
        </p:blipFill>
        <p:spPr>
          <a:xfrm>
            <a:off x="10589634" y="1550327"/>
            <a:ext cx="7469766" cy="6838462"/>
          </a:xfrm>
          <a:prstGeom prst="rect">
            <a:avLst/>
          </a:prstGeom>
          <a:effectLst>
            <a:softEdge rad="63500"/>
          </a:effectLst>
        </p:spPr>
      </p:pic>
    </p:spTree>
    <p:extLst>
      <p:ext uri="{BB962C8B-B14F-4D97-AF65-F5344CB8AC3E}">
        <p14:creationId xmlns:p14="http://schemas.microsoft.com/office/powerpoint/2010/main" val="2845057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11" name="Group 11"/>
          <p:cNvGrpSpPr/>
          <p:nvPr/>
        </p:nvGrpSpPr>
        <p:grpSpPr>
          <a:xfrm rot="-10800000">
            <a:off x="-1987538" y="-1146197"/>
            <a:ext cx="3801687" cy="3292279"/>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6" name="TextBox 15"/>
          <p:cNvSpPr txBox="1"/>
          <p:nvPr/>
        </p:nvSpPr>
        <p:spPr>
          <a:xfrm>
            <a:off x="794054" y="10742114"/>
            <a:ext cx="14837139" cy="584775"/>
          </a:xfrm>
          <a:prstGeom prst="rect">
            <a:avLst/>
          </a:prstGeom>
          <a:noFill/>
        </p:spPr>
        <p:txBody>
          <a:bodyPr wrap="none" rtlCol="0">
            <a:spAutoFit/>
          </a:bodyPr>
          <a:lstStyle/>
          <a:p>
            <a:r>
              <a:rPr lang="en-US" sz="3200" dirty="0" err="1"/>
              <a:t>Trong</a:t>
            </a:r>
            <a:r>
              <a:rPr lang="en-US" sz="3200" dirty="0"/>
              <a:t> </a:t>
            </a:r>
            <a:r>
              <a:rPr lang="en-US" sz="3200" dirty="0" err="1"/>
              <a:t>Matlab</a:t>
            </a:r>
            <a:r>
              <a:rPr lang="en-US" sz="3200" dirty="0"/>
              <a:t>, </a:t>
            </a:r>
            <a:r>
              <a:rPr lang="en-US" sz="3200" dirty="0" err="1"/>
              <a:t>chúng</a:t>
            </a:r>
            <a:r>
              <a:rPr lang="en-US" sz="3200" dirty="0"/>
              <a:t> ta </a:t>
            </a:r>
            <a:r>
              <a:rPr lang="en-US" sz="3200" dirty="0" err="1"/>
              <a:t>có</a:t>
            </a:r>
            <a:r>
              <a:rPr lang="en-US" sz="3200" dirty="0"/>
              <a:t> </a:t>
            </a:r>
            <a:r>
              <a:rPr lang="en-US" sz="3200" dirty="0" err="1"/>
              <a:t>thể</a:t>
            </a:r>
            <a:r>
              <a:rPr lang="en-US" sz="3200" dirty="0"/>
              <a:t> </a:t>
            </a:r>
            <a:r>
              <a:rPr lang="en-US" sz="3200" b="1" dirty="0" err="1"/>
              <a:t>sử</a:t>
            </a:r>
            <a:r>
              <a:rPr lang="en-US" sz="3200" b="1" dirty="0"/>
              <a:t> </a:t>
            </a:r>
            <a:r>
              <a:rPr lang="en-US" sz="3200" b="1" dirty="0" err="1"/>
              <a:t>dụng</a:t>
            </a:r>
            <a:r>
              <a:rPr lang="en-US" sz="3200" b="1" dirty="0"/>
              <a:t> </a:t>
            </a:r>
            <a:r>
              <a:rPr lang="en-US" sz="3200" b="1" dirty="0" err="1"/>
              <a:t>hàm</a:t>
            </a:r>
            <a:r>
              <a:rPr lang="en-US" sz="3200" b="1" dirty="0"/>
              <a:t> </a:t>
            </a:r>
            <a:r>
              <a:rPr lang="en-US" sz="3200" b="1" dirty="0" err="1"/>
              <a:t>imbinarize</a:t>
            </a:r>
            <a:r>
              <a:rPr lang="en-US" sz="3200" dirty="0"/>
              <a:t> </a:t>
            </a:r>
            <a:r>
              <a:rPr lang="en-US" sz="3200" dirty="0" err="1"/>
              <a:t>để</a:t>
            </a:r>
            <a:r>
              <a:rPr lang="en-US" sz="3200" dirty="0"/>
              <a:t> </a:t>
            </a:r>
            <a:r>
              <a:rPr lang="en-US" sz="3200" dirty="0" err="1"/>
              <a:t>thực</a:t>
            </a:r>
            <a:r>
              <a:rPr lang="en-US" sz="3200" dirty="0"/>
              <a:t> </a:t>
            </a:r>
            <a:r>
              <a:rPr lang="en-US" sz="3200" dirty="0" err="1"/>
              <a:t>hiện</a:t>
            </a:r>
            <a:r>
              <a:rPr lang="en-US" sz="3200" dirty="0"/>
              <a:t> </a:t>
            </a:r>
            <a:r>
              <a:rPr lang="en-US" sz="3200" dirty="0" err="1"/>
              <a:t>phân</a:t>
            </a:r>
            <a:r>
              <a:rPr lang="en-US" sz="3200" dirty="0"/>
              <a:t> </a:t>
            </a:r>
            <a:r>
              <a:rPr lang="en-US" sz="3200" dirty="0" err="1"/>
              <a:t>ngưỡng</a:t>
            </a:r>
            <a:r>
              <a:rPr lang="en-US" sz="3200" dirty="0"/>
              <a:t> </a:t>
            </a:r>
            <a:r>
              <a:rPr lang="en-US" sz="3200" dirty="0" err="1"/>
              <a:t>ảnh</a:t>
            </a:r>
            <a:r>
              <a:rPr lang="en-US" sz="3200" dirty="0"/>
              <a:t>. </a:t>
            </a:r>
          </a:p>
        </p:txBody>
      </p:sp>
      <p:grpSp>
        <p:nvGrpSpPr>
          <p:cNvPr id="17" name="Group 16"/>
          <p:cNvGrpSpPr/>
          <p:nvPr/>
        </p:nvGrpSpPr>
        <p:grpSpPr>
          <a:xfrm>
            <a:off x="2424563" y="150396"/>
            <a:ext cx="5553423" cy="842932"/>
            <a:chOff x="914400" y="800100"/>
            <a:chExt cx="5553423" cy="842932"/>
          </a:xfrm>
        </p:grpSpPr>
        <p:pic>
          <p:nvPicPr>
            <p:cNvPr id="18" name="Picture 17">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19" name="TextBox 18"/>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pic>
        <p:nvPicPr>
          <p:cNvPr id="8" name="Picture 7">
            <a:extLst>
              <a:ext uri="{FF2B5EF4-FFF2-40B4-BE49-F238E27FC236}">
                <a16:creationId xmlns:a16="http://schemas.microsoft.com/office/drawing/2014/main" id="{610902FB-70A7-48F5-9422-5805B7872AA1}"/>
              </a:ext>
            </a:extLst>
          </p:cNvPr>
          <p:cNvPicPr>
            <a:picLocks noChangeAspect="1"/>
          </p:cNvPicPr>
          <p:nvPr/>
        </p:nvPicPr>
        <p:blipFill>
          <a:blip r:embed="rId3"/>
          <a:stretch>
            <a:fillRect/>
          </a:stretch>
        </p:blipFill>
        <p:spPr>
          <a:xfrm>
            <a:off x="6822780" y="1183571"/>
            <a:ext cx="11961781" cy="5391226"/>
          </a:xfrm>
          <a:prstGeom prst="rect">
            <a:avLst/>
          </a:prstGeom>
          <a:effectLst>
            <a:softEdge rad="317500"/>
          </a:effectLst>
        </p:spPr>
      </p:pic>
      <p:pic>
        <p:nvPicPr>
          <p:cNvPr id="9" name="Picture 8">
            <a:extLst>
              <a:ext uri="{FF2B5EF4-FFF2-40B4-BE49-F238E27FC236}">
                <a16:creationId xmlns:a16="http://schemas.microsoft.com/office/drawing/2014/main" id="{EE3EE423-2179-44D2-BA08-C1BB5BED30EC}"/>
              </a:ext>
            </a:extLst>
          </p:cNvPr>
          <p:cNvPicPr>
            <a:picLocks noChangeAspect="1"/>
          </p:cNvPicPr>
          <p:nvPr/>
        </p:nvPicPr>
        <p:blipFill>
          <a:blip r:embed="rId4"/>
          <a:stretch>
            <a:fillRect/>
          </a:stretch>
        </p:blipFill>
        <p:spPr>
          <a:xfrm>
            <a:off x="6732976" y="5968858"/>
            <a:ext cx="11931854" cy="4595919"/>
          </a:xfrm>
          <a:prstGeom prst="rect">
            <a:avLst/>
          </a:prstGeom>
          <a:effectLst>
            <a:softEdge rad="317500"/>
          </a:effectLst>
        </p:spPr>
      </p:pic>
      <p:grpSp>
        <p:nvGrpSpPr>
          <p:cNvPr id="4" name="Group 4"/>
          <p:cNvGrpSpPr/>
          <p:nvPr/>
        </p:nvGrpSpPr>
        <p:grpSpPr>
          <a:xfrm rot="-10800000">
            <a:off x="16403722" y="-1901476"/>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 name="Group 2"/>
          <p:cNvGrpSpPr/>
          <p:nvPr/>
        </p:nvGrpSpPr>
        <p:grpSpPr>
          <a:xfrm rot="-10800000">
            <a:off x="-5691640" y="-530947"/>
            <a:ext cx="7388722" cy="639866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id="10" name="TextBox 9">
            <a:extLst>
              <a:ext uri="{FF2B5EF4-FFF2-40B4-BE49-F238E27FC236}">
                <a16:creationId xmlns:a16="http://schemas.microsoft.com/office/drawing/2014/main" id="{2CFFC38F-2889-4AA9-8BE3-27FE3B927FE3}"/>
              </a:ext>
            </a:extLst>
          </p:cNvPr>
          <p:cNvSpPr txBox="1"/>
          <p:nvPr/>
        </p:nvSpPr>
        <p:spPr>
          <a:xfrm>
            <a:off x="1909272" y="2848440"/>
            <a:ext cx="5288850" cy="2862322"/>
          </a:xfrm>
          <a:prstGeom prst="rect">
            <a:avLst/>
          </a:prstGeom>
          <a:noFill/>
        </p:spPr>
        <p:txBody>
          <a:bodyPr wrap="square" rtlCol="0">
            <a:spAutoFit/>
          </a:bodyPr>
          <a:lstStyle/>
          <a:p>
            <a:r>
              <a:rPr lang="en-US" sz="3600" b="1">
                <a:solidFill>
                  <a:srgbClr val="0070C0"/>
                </a:solidFill>
              </a:rPr>
              <a:t>img</a:t>
            </a:r>
            <a:r>
              <a:rPr lang="en-US" sz="3600" b="1"/>
              <a:t>=</a:t>
            </a:r>
            <a:r>
              <a:rPr lang="en-US" sz="3600" b="1">
                <a:solidFill>
                  <a:srgbClr val="00A181"/>
                </a:solidFill>
              </a:rPr>
              <a:t>imread</a:t>
            </a:r>
            <a:r>
              <a:rPr lang="en-US" sz="3600" b="1">
                <a:solidFill>
                  <a:srgbClr val="FFCC00"/>
                </a:solidFill>
              </a:rPr>
              <a:t>(</a:t>
            </a:r>
            <a:r>
              <a:rPr lang="en-US" sz="3600" b="1">
                <a:solidFill>
                  <a:schemeClr val="accent6">
                    <a:lumMod val="75000"/>
                  </a:schemeClr>
                </a:solidFill>
              </a:rPr>
              <a:t>'coins.png'</a:t>
            </a:r>
            <a:r>
              <a:rPr lang="en-US" sz="3600" b="1">
                <a:solidFill>
                  <a:srgbClr val="FFCC00"/>
                </a:solidFill>
              </a:rPr>
              <a:t>)</a:t>
            </a:r>
            <a:r>
              <a:rPr lang="en-US" sz="3600" b="1"/>
              <a:t>;</a:t>
            </a:r>
          </a:p>
          <a:p>
            <a:r>
              <a:rPr lang="en-US" sz="3600" b="1">
                <a:solidFill>
                  <a:srgbClr val="00A181"/>
                </a:solidFill>
              </a:rPr>
              <a:t>subplot</a:t>
            </a:r>
            <a:r>
              <a:rPr lang="en-US" sz="3600" b="1">
                <a:solidFill>
                  <a:srgbClr val="FFCC00"/>
                </a:solidFill>
              </a:rPr>
              <a:t>(</a:t>
            </a:r>
            <a:r>
              <a:rPr lang="en-US" sz="3600" b="1">
                <a:solidFill>
                  <a:srgbClr val="FF0000"/>
                </a:solidFill>
              </a:rPr>
              <a:t>1</a:t>
            </a:r>
            <a:r>
              <a:rPr lang="en-US" sz="3600" b="1"/>
              <a:t>,</a:t>
            </a:r>
            <a:r>
              <a:rPr lang="en-US" sz="3600" b="1">
                <a:solidFill>
                  <a:srgbClr val="FF0000"/>
                </a:solidFill>
              </a:rPr>
              <a:t>2</a:t>
            </a:r>
            <a:r>
              <a:rPr lang="en-US" sz="3600" b="1"/>
              <a:t>,</a:t>
            </a:r>
            <a:r>
              <a:rPr lang="en-US" sz="3600" b="1">
                <a:solidFill>
                  <a:srgbClr val="FF0000"/>
                </a:solidFill>
              </a:rPr>
              <a:t>1</a:t>
            </a:r>
            <a:r>
              <a:rPr lang="en-US" sz="3600" b="1">
                <a:solidFill>
                  <a:srgbClr val="FFCC00"/>
                </a:solidFill>
              </a:rPr>
              <a:t>)</a:t>
            </a:r>
            <a:endParaRPr lang="en-US" sz="3600" b="1"/>
          </a:p>
          <a:p>
            <a:r>
              <a:rPr lang="en-US" sz="3600" b="1">
                <a:solidFill>
                  <a:srgbClr val="00A181"/>
                </a:solidFill>
              </a:rPr>
              <a:t>imshow</a:t>
            </a:r>
            <a:r>
              <a:rPr lang="en-US" sz="3600" b="1">
                <a:solidFill>
                  <a:srgbClr val="FFCC00"/>
                </a:solidFill>
              </a:rPr>
              <a:t>(</a:t>
            </a:r>
            <a:r>
              <a:rPr lang="en-US" sz="3600" b="1">
                <a:solidFill>
                  <a:srgbClr val="0070C0"/>
                </a:solidFill>
              </a:rPr>
              <a:t>img</a:t>
            </a:r>
            <a:r>
              <a:rPr lang="en-US" sz="3600" b="1">
                <a:solidFill>
                  <a:srgbClr val="FFCC00"/>
                </a:solidFill>
              </a:rPr>
              <a:t>)</a:t>
            </a:r>
          </a:p>
          <a:p>
            <a:r>
              <a:rPr lang="en-US" sz="3600" b="1">
                <a:solidFill>
                  <a:srgbClr val="00A181"/>
                </a:solidFill>
              </a:rPr>
              <a:t>subplot</a:t>
            </a:r>
            <a:r>
              <a:rPr lang="en-US" sz="3600" b="1">
                <a:solidFill>
                  <a:srgbClr val="FFCC00"/>
                </a:solidFill>
              </a:rPr>
              <a:t>(</a:t>
            </a:r>
            <a:r>
              <a:rPr lang="en-US" sz="3600" b="1">
                <a:solidFill>
                  <a:srgbClr val="FF0000"/>
                </a:solidFill>
              </a:rPr>
              <a:t>1</a:t>
            </a:r>
            <a:r>
              <a:rPr lang="en-US" sz="3600" b="1"/>
              <a:t>,</a:t>
            </a:r>
            <a:r>
              <a:rPr lang="en-US" sz="3600" b="1">
                <a:solidFill>
                  <a:srgbClr val="FF0000"/>
                </a:solidFill>
              </a:rPr>
              <a:t>2</a:t>
            </a:r>
            <a:r>
              <a:rPr lang="en-US" sz="3600" b="1"/>
              <a:t>,</a:t>
            </a:r>
            <a:r>
              <a:rPr lang="en-US" sz="3600" b="1">
                <a:solidFill>
                  <a:srgbClr val="FF0000"/>
                </a:solidFill>
              </a:rPr>
              <a:t>2</a:t>
            </a:r>
            <a:r>
              <a:rPr lang="en-US" sz="3600" b="1">
                <a:solidFill>
                  <a:srgbClr val="FFCC00"/>
                </a:solidFill>
              </a:rPr>
              <a:t>)</a:t>
            </a:r>
            <a:endParaRPr lang="en-US" sz="3600" b="1"/>
          </a:p>
          <a:p>
            <a:r>
              <a:rPr lang="en-US" sz="3600" b="1">
                <a:solidFill>
                  <a:srgbClr val="00A181"/>
                </a:solidFill>
              </a:rPr>
              <a:t>imshow</a:t>
            </a:r>
            <a:r>
              <a:rPr lang="en-US" sz="3600" b="1">
                <a:solidFill>
                  <a:srgbClr val="FFCC00"/>
                </a:solidFill>
              </a:rPr>
              <a:t>(</a:t>
            </a:r>
            <a:r>
              <a:rPr lang="en-US" sz="3600" b="1">
                <a:solidFill>
                  <a:srgbClr val="0070C0"/>
                </a:solidFill>
              </a:rPr>
              <a:t>img</a:t>
            </a:r>
            <a:r>
              <a:rPr lang="en-US" sz="3600" b="1"/>
              <a:t>&gt;</a:t>
            </a:r>
            <a:r>
              <a:rPr lang="en-US" sz="3600" b="1">
                <a:solidFill>
                  <a:srgbClr val="FF0000"/>
                </a:solidFill>
              </a:rPr>
              <a:t>100</a:t>
            </a:r>
            <a:r>
              <a:rPr lang="en-US" sz="3600" b="1">
                <a:solidFill>
                  <a:srgbClr val="FFCC00"/>
                </a:solidFill>
              </a:rPr>
              <a:t>)</a:t>
            </a:r>
          </a:p>
        </p:txBody>
      </p:sp>
      <p:sp>
        <p:nvSpPr>
          <p:cNvPr id="20" name="TextBox 19">
            <a:extLst>
              <a:ext uri="{FF2B5EF4-FFF2-40B4-BE49-F238E27FC236}">
                <a16:creationId xmlns:a16="http://schemas.microsoft.com/office/drawing/2014/main" id="{27C77525-6D2A-45A0-9905-7F14E9864261}"/>
              </a:ext>
            </a:extLst>
          </p:cNvPr>
          <p:cNvSpPr txBox="1"/>
          <p:nvPr/>
        </p:nvSpPr>
        <p:spPr>
          <a:xfrm>
            <a:off x="1259200" y="6350857"/>
            <a:ext cx="5938922" cy="3416320"/>
          </a:xfrm>
          <a:prstGeom prst="rect">
            <a:avLst/>
          </a:prstGeom>
          <a:noFill/>
        </p:spPr>
        <p:txBody>
          <a:bodyPr wrap="square" rtlCol="0">
            <a:spAutoFit/>
          </a:bodyPr>
          <a:lstStyle/>
          <a:p>
            <a:r>
              <a:rPr lang="en-US" sz="3600" b="1">
                <a:solidFill>
                  <a:srgbClr val="FFCC00"/>
                </a:solidFill>
              </a:rPr>
              <a:t>[</a:t>
            </a:r>
            <a:r>
              <a:rPr lang="en-US" sz="3600" b="1">
                <a:solidFill>
                  <a:srgbClr val="0070C0"/>
                </a:solidFill>
              </a:rPr>
              <a:t>img</a:t>
            </a:r>
            <a:r>
              <a:rPr lang="en-US" sz="3600" b="1"/>
              <a:t>,</a:t>
            </a:r>
            <a:r>
              <a:rPr lang="en-US" sz="3600" b="1">
                <a:solidFill>
                  <a:srgbClr val="0070C0"/>
                </a:solidFill>
              </a:rPr>
              <a:t>map</a:t>
            </a:r>
            <a:r>
              <a:rPr lang="en-US" sz="3600" b="1">
                <a:solidFill>
                  <a:srgbClr val="FFCC00"/>
                </a:solidFill>
              </a:rPr>
              <a:t>]</a:t>
            </a:r>
            <a:r>
              <a:rPr lang="en-US" sz="3600" b="1"/>
              <a:t>=</a:t>
            </a:r>
            <a:r>
              <a:rPr lang="en-US" sz="3600" b="1">
                <a:solidFill>
                  <a:srgbClr val="00A181"/>
                </a:solidFill>
              </a:rPr>
              <a:t>imread</a:t>
            </a:r>
            <a:r>
              <a:rPr lang="en-US" sz="3600" b="1">
                <a:solidFill>
                  <a:srgbClr val="FFCC00"/>
                </a:solidFill>
              </a:rPr>
              <a:t>(</a:t>
            </a:r>
            <a:r>
              <a:rPr lang="en-US" sz="3600" b="1">
                <a:solidFill>
                  <a:schemeClr val="accent6">
                    <a:lumMod val="75000"/>
                  </a:schemeClr>
                </a:solidFill>
              </a:rPr>
              <a:t>'trees.tif'</a:t>
            </a:r>
            <a:r>
              <a:rPr lang="en-US" sz="3600" b="1">
                <a:solidFill>
                  <a:srgbClr val="FFCC00"/>
                </a:solidFill>
              </a:rPr>
              <a:t>)</a:t>
            </a:r>
            <a:r>
              <a:rPr lang="en-US" sz="3600" b="1"/>
              <a:t>;</a:t>
            </a:r>
          </a:p>
          <a:p>
            <a:r>
              <a:rPr lang="en-US" sz="3600" b="1">
                <a:solidFill>
                  <a:srgbClr val="0070C0"/>
                </a:solidFill>
              </a:rPr>
              <a:t>new</a:t>
            </a:r>
            <a:r>
              <a:rPr lang="en-US" sz="3600" b="1"/>
              <a:t>=</a:t>
            </a:r>
            <a:r>
              <a:rPr lang="en-US" sz="3600" b="1">
                <a:solidFill>
                  <a:srgbClr val="00A181"/>
                </a:solidFill>
              </a:rPr>
              <a:t>ind2gray</a:t>
            </a:r>
            <a:r>
              <a:rPr lang="en-US" sz="3600" b="1">
                <a:solidFill>
                  <a:srgbClr val="FFCC00"/>
                </a:solidFill>
              </a:rPr>
              <a:t>(</a:t>
            </a:r>
            <a:r>
              <a:rPr lang="en-US" sz="3600" b="1">
                <a:solidFill>
                  <a:srgbClr val="0070C0"/>
                </a:solidFill>
              </a:rPr>
              <a:t>img</a:t>
            </a:r>
            <a:r>
              <a:rPr lang="en-US" sz="3600" b="1"/>
              <a:t>,</a:t>
            </a:r>
            <a:r>
              <a:rPr lang="en-US" sz="3600" b="1">
                <a:solidFill>
                  <a:srgbClr val="0070C0"/>
                </a:solidFill>
              </a:rPr>
              <a:t>map</a:t>
            </a:r>
            <a:r>
              <a:rPr lang="en-US" sz="3600" b="1">
                <a:solidFill>
                  <a:srgbClr val="FFCC00"/>
                </a:solidFill>
              </a:rPr>
              <a:t>)</a:t>
            </a:r>
            <a:r>
              <a:rPr lang="en-US" sz="3600" b="1"/>
              <a:t>;</a:t>
            </a:r>
          </a:p>
          <a:p>
            <a:r>
              <a:rPr lang="en-US" sz="3600" b="1">
                <a:solidFill>
                  <a:srgbClr val="00A181"/>
                </a:solidFill>
              </a:rPr>
              <a:t>subplot</a:t>
            </a:r>
            <a:r>
              <a:rPr lang="en-US" sz="3600" b="1">
                <a:solidFill>
                  <a:srgbClr val="FFCC00"/>
                </a:solidFill>
              </a:rPr>
              <a:t>(</a:t>
            </a:r>
            <a:r>
              <a:rPr lang="en-US" sz="3600" b="1">
                <a:solidFill>
                  <a:srgbClr val="FF0000"/>
                </a:solidFill>
              </a:rPr>
              <a:t>1</a:t>
            </a:r>
            <a:r>
              <a:rPr lang="en-US" sz="3600" b="1"/>
              <a:t>,</a:t>
            </a:r>
            <a:r>
              <a:rPr lang="en-US" sz="3600" b="1">
                <a:solidFill>
                  <a:srgbClr val="FF0000"/>
                </a:solidFill>
              </a:rPr>
              <a:t>2</a:t>
            </a:r>
            <a:r>
              <a:rPr lang="en-US" sz="3600" b="1"/>
              <a:t>,</a:t>
            </a:r>
            <a:r>
              <a:rPr lang="en-US" sz="3600" b="1">
                <a:solidFill>
                  <a:srgbClr val="FF0000"/>
                </a:solidFill>
              </a:rPr>
              <a:t>1</a:t>
            </a:r>
            <a:r>
              <a:rPr lang="en-US" sz="3600" b="1">
                <a:solidFill>
                  <a:srgbClr val="FFCC00"/>
                </a:solidFill>
              </a:rPr>
              <a:t>)</a:t>
            </a:r>
            <a:endParaRPr lang="en-US" sz="3600" b="1"/>
          </a:p>
          <a:p>
            <a:r>
              <a:rPr lang="en-US" sz="3600" b="1">
                <a:solidFill>
                  <a:srgbClr val="00A181"/>
                </a:solidFill>
              </a:rPr>
              <a:t>imshow</a:t>
            </a:r>
            <a:r>
              <a:rPr lang="en-US" sz="3600" b="1">
                <a:solidFill>
                  <a:srgbClr val="FFCC00"/>
                </a:solidFill>
              </a:rPr>
              <a:t>(</a:t>
            </a:r>
            <a:r>
              <a:rPr lang="en-US" sz="3600" b="1">
                <a:solidFill>
                  <a:srgbClr val="0070C0"/>
                </a:solidFill>
              </a:rPr>
              <a:t>img</a:t>
            </a:r>
            <a:r>
              <a:rPr lang="en-US" sz="3600" b="1">
                <a:solidFill>
                  <a:srgbClr val="FFCC00"/>
                </a:solidFill>
              </a:rPr>
              <a:t>)</a:t>
            </a:r>
          </a:p>
          <a:p>
            <a:r>
              <a:rPr lang="en-US" sz="3600" b="1">
                <a:solidFill>
                  <a:srgbClr val="00A181"/>
                </a:solidFill>
              </a:rPr>
              <a:t>subplot</a:t>
            </a:r>
            <a:r>
              <a:rPr lang="en-US" sz="3600" b="1">
                <a:solidFill>
                  <a:srgbClr val="FFCC00"/>
                </a:solidFill>
              </a:rPr>
              <a:t>(</a:t>
            </a:r>
            <a:r>
              <a:rPr lang="en-US" sz="3600" b="1">
                <a:solidFill>
                  <a:srgbClr val="FF0000"/>
                </a:solidFill>
              </a:rPr>
              <a:t>1</a:t>
            </a:r>
            <a:r>
              <a:rPr lang="en-US" sz="3600" b="1"/>
              <a:t>,</a:t>
            </a:r>
            <a:r>
              <a:rPr lang="en-US" sz="3600" b="1">
                <a:solidFill>
                  <a:srgbClr val="FF0000"/>
                </a:solidFill>
              </a:rPr>
              <a:t>2</a:t>
            </a:r>
            <a:r>
              <a:rPr lang="en-US" sz="3600" b="1"/>
              <a:t>,</a:t>
            </a:r>
            <a:r>
              <a:rPr lang="en-US" sz="3600" b="1">
                <a:solidFill>
                  <a:srgbClr val="FF0000"/>
                </a:solidFill>
              </a:rPr>
              <a:t>2</a:t>
            </a:r>
            <a:r>
              <a:rPr lang="en-US" sz="3600" b="1">
                <a:solidFill>
                  <a:srgbClr val="FFCC00"/>
                </a:solidFill>
              </a:rPr>
              <a:t>)</a:t>
            </a:r>
          </a:p>
          <a:p>
            <a:r>
              <a:rPr lang="en-US" sz="3600" b="1">
                <a:solidFill>
                  <a:srgbClr val="00A181"/>
                </a:solidFill>
              </a:rPr>
              <a:t>imshow</a:t>
            </a:r>
            <a:r>
              <a:rPr lang="en-US" sz="3600" b="1">
                <a:solidFill>
                  <a:srgbClr val="FFCC00"/>
                </a:solidFill>
              </a:rPr>
              <a:t>(</a:t>
            </a:r>
            <a:r>
              <a:rPr lang="en-US" sz="3600" b="1">
                <a:solidFill>
                  <a:srgbClr val="0070C0"/>
                </a:solidFill>
              </a:rPr>
              <a:t>new</a:t>
            </a:r>
            <a:r>
              <a:rPr lang="en-US" sz="3600" b="1"/>
              <a:t>&gt;</a:t>
            </a:r>
            <a:r>
              <a:rPr lang="en-US" sz="3600" b="1">
                <a:solidFill>
                  <a:srgbClr val="FF0000"/>
                </a:solidFill>
              </a:rPr>
              <a:t>100</a:t>
            </a:r>
            <a:r>
              <a:rPr lang="en-US" sz="3600" b="1">
                <a:solidFill>
                  <a:srgbClr val="FFCC00"/>
                </a:solidFill>
              </a:rPr>
              <a:t>)</a:t>
            </a:r>
          </a:p>
        </p:txBody>
      </p:sp>
      <p:sp>
        <p:nvSpPr>
          <p:cNvPr id="22" name="TextBox 21">
            <a:extLst>
              <a:ext uri="{FF2B5EF4-FFF2-40B4-BE49-F238E27FC236}">
                <a16:creationId xmlns:a16="http://schemas.microsoft.com/office/drawing/2014/main" id="{55F634BB-DFB5-4656-91DD-A2BE0AFC23B5}"/>
              </a:ext>
            </a:extLst>
          </p:cNvPr>
          <p:cNvSpPr txBox="1"/>
          <p:nvPr/>
        </p:nvSpPr>
        <p:spPr>
          <a:xfrm>
            <a:off x="9403693" y="228594"/>
            <a:ext cx="6799953" cy="1938992"/>
          </a:xfrm>
          <a:prstGeom prst="rect">
            <a:avLst/>
          </a:prstGeom>
          <a:noFill/>
        </p:spPr>
        <p:txBody>
          <a:bodyPr wrap="square" rtlCol="0">
            <a:spAutoFit/>
          </a:bodyPr>
          <a:lstStyle/>
          <a:p>
            <a:r>
              <a:rPr lang="en-US" sz="4000" b="1">
                <a:latin typeface="Roboto" panose="020B0604020202020204" charset="0"/>
                <a:ea typeface="Roboto" panose="020B0604020202020204" charset="0"/>
                <a:cs typeface="Roboto" panose="020B0604020202020204" charset="0"/>
              </a:rPr>
              <a:t>Ta lấy ng</a:t>
            </a:r>
            <a:r>
              <a:rPr lang="vi-VN" sz="4000" b="1">
                <a:latin typeface="Roboto" panose="020B0604020202020204" charset="0"/>
                <a:ea typeface="Roboto" panose="020B0604020202020204" charset="0"/>
                <a:cs typeface="Roboto" panose="020B0604020202020204" charset="0"/>
              </a:rPr>
              <a:t>ư</a:t>
            </a:r>
            <a:r>
              <a:rPr lang="en-US" sz="4000" b="1">
                <a:latin typeface="Roboto" panose="020B0604020202020204" charset="0"/>
                <a:ea typeface="Roboto" panose="020B0604020202020204" charset="0"/>
                <a:cs typeface="Roboto" panose="020B0604020202020204" charset="0"/>
              </a:rPr>
              <a:t>ỡng cụ thể là </a:t>
            </a:r>
            <a:r>
              <a:rPr lang="en-US" sz="4000" b="1">
                <a:solidFill>
                  <a:srgbClr val="FF0000"/>
                </a:solidFill>
                <a:latin typeface="Roboto" panose="020B0604020202020204" charset="0"/>
                <a:ea typeface="Roboto" panose="020B0604020202020204" charset="0"/>
                <a:cs typeface="Roboto" panose="020B0604020202020204" charset="0"/>
              </a:rPr>
              <a:t>100</a:t>
            </a:r>
          </a:p>
          <a:p>
            <a:pPr marL="571500"/>
            <a:r>
              <a:rPr lang="en-US" sz="4000" b="1">
                <a:solidFill>
                  <a:srgbClr val="C00000"/>
                </a:solidFill>
                <a:latin typeface="Roboto" panose="020B0604020202020204" charset="0"/>
                <a:ea typeface="Roboto" panose="020B0604020202020204" charset="0"/>
                <a:cs typeface="Roboto" panose="020B0604020202020204" charset="0"/>
              </a:rPr>
              <a:t>&gt;100 thì pixel đó = 255</a:t>
            </a:r>
            <a:br>
              <a:rPr lang="en-US" sz="4000" b="1">
                <a:solidFill>
                  <a:srgbClr val="C00000"/>
                </a:solidFill>
                <a:latin typeface="Roboto" panose="020B0604020202020204" charset="0"/>
                <a:ea typeface="Roboto" panose="020B0604020202020204" charset="0"/>
                <a:cs typeface="Roboto" panose="020B0604020202020204" charset="0"/>
              </a:rPr>
            </a:br>
            <a:r>
              <a:rPr lang="en-US" sz="4000" b="1">
                <a:solidFill>
                  <a:srgbClr val="C00000"/>
                </a:solidFill>
                <a:latin typeface="Roboto" panose="020B0604020202020204" charset="0"/>
                <a:ea typeface="Roboto" panose="020B0604020202020204" charset="0"/>
                <a:cs typeface="Roboto" panose="020B0604020202020204" charset="0"/>
              </a:rPr>
              <a:t>&lt;=100 thì = 0</a:t>
            </a:r>
          </a:p>
        </p:txBody>
      </p:sp>
      <p:sp>
        <p:nvSpPr>
          <p:cNvPr id="21" name="TextBox 20">
            <a:extLst>
              <a:ext uri="{FF2B5EF4-FFF2-40B4-BE49-F238E27FC236}">
                <a16:creationId xmlns:a16="http://schemas.microsoft.com/office/drawing/2014/main" id="{23BA0967-FB2B-4E9A-90BC-64848E275241}"/>
              </a:ext>
            </a:extLst>
          </p:cNvPr>
          <p:cNvSpPr txBox="1"/>
          <p:nvPr/>
        </p:nvSpPr>
        <p:spPr>
          <a:xfrm>
            <a:off x="3312637" y="958706"/>
            <a:ext cx="4800600" cy="923330"/>
          </a:xfrm>
          <a:prstGeom prst="rect">
            <a:avLst/>
          </a:prstGeom>
          <a:solidFill>
            <a:srgbClr val="004651"/>
          </a:solidFill>
        </p:spPr>
        <p:txBody>
          <a:bodyPr wrap="square" rtlCol="0">
            <a:spAutoFit/>
          </a:bodyPr>
          <a:lstStyle/>
          <a:p>
            <a:pPr algn="ctr"/>
            <a:r>
              <a:rPr lang="en-US" sz="5400" dirty="0">
                <a:solidFill>
                  <a:schemeClr val="bg1"/>
                </a:solidFill>
                <a:latin typeface="Times New Roman" panose="02020603050405020304" pitchFamily="18" charset="0"/>
                <a:cs typeface="Times New Roman" panose="02020603050405020304" pitchFamily="18" charset="0"/>
              </a:rPr>
              <a:t>2</a:t>
            </a:r>
            <a:r>
              <a:rPr lang="en-US" sz="5400">
                <a:solidFill>
                  <a:schemeClr val="bg1"/>
                </a:solidFill>
                <a:latin typeface="Times New Roman" panose="02020603050405020304" pitchFamily="18" charset="0"/>
                <a:cs typeface="Times New Roman" panose="02020603050405020304" pitchFamily="18" charset="0"/>
              </a:rPr>
              <a:t>. Ngưỡng đ</a:t>
            </a:r>
            <a:r>
              <a:rPr lang="vi-VN" sz="5400">
                <a:solidFill>
                  <a:schemeClr val="bg1"/>
                </a:solidFill>
                <a:latin typeface="Times New Roman" panose="02020603050405020304" pitchFamily="18" charset="0"/>
                <a:cs typeface="Times New Roman" panose="02020603050405020304" pitchFamily="18" charset="0"/>
              </a:rPr>
              <a:t>ơ</a:t>
            </a:r>
            <a:r>
              <a:rPr lang="en-US" sz="5400">
                <a:solidFill>
                  <a:schemeClr val="bg1"/>
                </a:solidFill>
                <a:latin typeface="Times New Roman" panose="02020603050405020304" pitchFamily="18" charset="0"/>
                <a:cs typeface="Times New Roman" panose="02020603050405020304" pitchFamily="18" charset="0"/>
              </a:rPr>
              <a:t>n</a:t>
            </a:r>
            <a:endParaRPr lang="en-US" sz="5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8614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322677" y="7335801"/>
            <a:ext cx="7388722" cy="6398668"/>
            <a:chOff x="446027" y="496028"/>
            <a:chExt cx="3619627" cy="3134614"/>
          </a:xfrm>
        </p:grpSpPr>
        <p:sp>
          <p:nvSpPr>
            <p:cNvPr id="3" name="Freeform 3"/>
            <p:cNvSpPr/>
            <p:nvPr/>
          </p:nvSpPr>
          <p:spPr>
            <a:xfrm>
              <a:off x="446027" y="496028"/>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230600" y="-1618662"/>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8" name="TextBox 8"/>
          <p:cNvSpPr txBox="1"/>
          <p:nvPr/>
        </p:nvSpPr>
        <p:spPr>
          <a:xfrm>
            <a:off x="9767601" y="2319511"/>
            <a:ext cx="8408413" cy="5539978"/>
          </a:xfrm>
          <a:prstGeom prst="rect">
            <a:avLst/>
          </a:prstGeom>
        </p:spPr>
        <p:txBody>
          <a:bodyPr wrap="square" lIns="0" tIns="0" rIns="0" bIns="0" rtlCol="0" anchor="t">
            <a:spAutoFit/>
          </a:bodyPr>
          <a:lstStyle/>
          <a:p>
            <a:r>
              <a:rPr lang="en-US" sz="4000">
                <a:latin typeface="Roboto" panose="020B0604020202020204" charset="0"/>
                <a:ea typeface="Roboto" panose="020B0604020202020204" charset="0"/>
                <a:cs typeface="Roboto" panose="020B0604020202020204" charset="0"/>
              </a:rPr>
              <a:t>	Là ph</a:t>
            </a:r>
            <a:r>
              <a:rPr lang="vi-VN" sz="4000">
                <a:latin typeface="Roboto" panose="020B0604020202020204" charset="0"/>
                <a:ea typeface="Roboto" panose="020B0604020202020204" charset="0"/>
                <a:cs typeface="Roboto" panose="020B0604020202020204" charset="0"/>
              </a:rPr>
              <a:t>ư</a:t>
            </a:r>
            <a:r>
              <a:rPr lang="en-US" sz="4000">
                <a:latin typeface="Roboto" panose="020B0604020202020204" charset="0"/>
                <a:ea typeface="Roboto" panose="020B0604020202020204" charset="0"/>
                <a:cs typeface="Roboto" panose="020B0604020202020204" charset="0"/>
              </a:rPr>
              <a:t>ơng pháp </a:t>
            </a:r>
            <a:r>
              <a:rPr lang="en-US" sz="4000" dirty="0" err="1">
                <a:latin typeface="Roboto" panose="020B0604020202020204" charset="0"/>
                <a:ea typeface="Roboto" panose="020B0604020202020204" charset="0"/>
                <a:cs typeface="Roboto" panose="020B0604020202020204" charset="0"/>
              </a:rPr>
              <a:t>phân</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ngưỡng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ảnh</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bằng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cách</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áp</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dụng</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hai</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ngưỡng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thay</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vì</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một</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ngưỡng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duy</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nhất</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như</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trong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phân</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ngưỡng</a:t>
            </a:r>
            <a:r>
              <a:rPr lang="en-US" sz="4000" dirty="0">
                <a:latin typeface="Roboto" panose="020B0604020202020204" charset="0"/>
                <a:ea typeface="Roboto" panose="020B0604020202020204" charset="0"/>
                <a:cs typeface="Roboto" panose="020B0604020202020204" charset="0"/>
              </a:rPr>
              <a:t> </a:t>
            </a:r>
            <a:r>
              <a:rPr lang="en-US" sz="4000" err="1">
                <a:latin typeface="Roboto" panose="020B0604020202020204" charset="0"/>
                <a:ea typeface="Roboto" panose="020B0604020202020204" charset="0"/>
                <a:cs typeface="Roboto" panose="020B0604020202020204" charset="0"/>
              </a:rPr>
              <a:t>đơn</a:t>
            </a:r>
            <a:r>
              <a:rPr lang="en-US" sz="4000">
                <a:latin typeface="Roboto" panose="020B0604020202020204" charset="0"/>
                <a:ea typeface="Roboto" panose="020B0604020202020204" charset="0"/>
                <a:cs typeface="Roboto" panose="020B0604020202020204" charset="0"/>
              </a:rPr>
              <a:t>.</a:t>
            </a:r>
          </a:p>
          <a:p>
            <a:r>
              <a:rPr lang="en-US" sz="4000">
                <a:latin typeface="Roboto" panose="020B0604020202020204" charset="0"/>
                <a:ea typeface="Roboto" panose="020B0604020202020204" charset="0"/>
                <a:cs typeface="Roboto" panose="020B0604020202020204" charset="0"/>
              </a:rPr>
              <a:t>	Các </a:t>
            </a:r>
            <a:r>
              <a:rPr lang="en-US" sz="4000" dirty="0" err="1">
                <a:latin typeface="Roboto" panose="020B0604020202020204" charset="0"/>
                <a:ea typeface="Roboto" panose="020B0604020202020204" charset="0"/>
                <a:cs typeface="Roboto" panose="020B0604020202020204" charset="0"/>
              </a:rPr>
              <a:t>điểm</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ảnh</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trong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ảnh</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có</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giá</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trị</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lớn</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hơn</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ngưỡng</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trên</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sẽ</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được</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coi</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là</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ảnh</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nền</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và</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các</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điểm</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ảnh</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có</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giá</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trị</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nhỏ</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hơn</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ngưỡng</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dưới</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sẽ</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được</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coi</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là</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đối</a:t>
            </a:r>
            <a:r>
              <a:rPr lang="en-US" sz="4000" b="1" dirty="0">
                <a:latin typeface="Roboto" panose="020B0604020202020204" charset="0"/>
                <a:ea typeface="Roboto" panose="020B0604020202020204" charset="0"/>
                <a:cs typeface="Roboto" panose="020B0604020202020204" charset="0"/>
              </a:rPr>
              <a:t> </a:t>
            </a:r>
            <a:r>
              <a:rPr lang="en-US" sz="4000" b="1" err="1">
                <a:latin typeface="Roboto" panose="020B0604020202020204" charset="0"/>
                <a:ea typeface="Roboto" panose="020B0604020202020204" charset="0"/>
                <a:cs typeface="Roboto" panose="020B0604020202020204" charset="0"/>
              </a:rPr>
              <a:t>tượng</a:t>
            </a:r>
            <a:r>
              <a:rPr lang="en-US" sz="4000">
                <a:latin typeface="Roboto" panose="020B0604020202020204" charset="0"/>
                <a:ea typeface="Roboto" panose="020B0604020202020204" charset="0"/>
                <a:cs typeface="Roboto" panose="020B0604020202020204" charset="0"/>
              </a:rPr>
              <a:t>.</a:t>
            </a:r>
            <a:endParaRPr lang="en-US" sz="4000" dirty="0">
              <a:latin typeface="Roboto" panose="020B0604020202020204" charset="0"/>
              <a:ea typeface="Roboto" panose="020B0604020202020204" charset="0"/>
              <a:cs typeface="Roboto" panose="020B0604020202020204" charset="0"/>
            </a:endParaRPr>
          </a:p>
        </p:txBody>
      </p:sp>
      <p:grpSp>
        <p:nvGrpSpPr>
          <p:cNvPr id="11" name="Group 11"/>
          <p:cNvGrpSpPr/>
          <p:nvPr/>
        </p:nvGrpSpPr>
        <p:grpSpPr>
          <a:xfrm rot="-10800000">
            <a:off x="13106400" y="8640860"/>
            <a:ext cx="3801687" cy="3292279"/>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4" name="TextBox 13"/>
          <p:cNvSpPr txBox="1"/>
          <p:nvPr/>
        </p:nvSpPr>
        <p:spPr>
          <a:xfrm>
            <a:off x="1283308" y="918847"/>
            <a:ext cx="4115020" cy="830997"/>
          </a:xfrm>
          <a:prstGeom prst="rect">
            <a:avLst/>
          </a:prstGeom>
          <a:solidFill>
            <a:srgbClr val="004651"/>
          </a:solidFill>
        </p:spPr>
        <p:txBody>
          <a:bodyPr wrap="square" rtlCol="0">
            <a:spAutoFit/>
          </a:bodyPr>
          <a:lstStyle/>
          <a:p>
            <a:pPr algn="ctr"/>
            <a:r>
              <a:rPr lang="en-US" sz="4800" dirty="0">
                <a:solidFill>
                  <a:schemeClr val="bg1"/>
                </a:solidFill>
              </a:rPr>
              <a:t>3. </a:t>
            </a:r>
            <a:r>
              <a:rPr lang="en-US" sz="4800" dirty="0" err="1">
                <a:solidFill>
                  <a:schemeClr val="bg1"/>
                </a:solidFill>
              </a:rPr>
              <a:t>Ngưỡng</a:t>
            </a:r>
            <a:r>
              <a:rPr lang="en-US" sz="4800" dirty="0">
                <a:solidFill>
                  <a:schemeClr val="bg1"/>
                </a:solidFill>
              </a:rPr>
              <a:t> </a:t>
            </a:r>
            <a:r>
              <a:rPr lang="en-US" sz="4800" dirty="0" err="1">
                <a:solidFill>
                  <a:schemeClr val="bg1"/>
                </a:solidFill>
              </a:rPr>
              <a:t>kép</a:t>
            </a:r>
            <a:endParaRPr lang="en-US" sz="4800" dirty="0">
              <a:solidFill>
                <a:schemeClr val="bg1"/>
              </a:solidFill>
            </a:endParaRPr>
          </a:p>
        </p:txBody>
      </p:sp>
      <p:grpSp>
        <p:nvGrpSpPr>
          <p:cNvPr id="15" name="Group 14"/>
          <p:cNvGrpSpPr/>
          <p:nvPr/>
        </p:nvGrpSpPr>
        <p:grpSpPr>
          <a:xfrm>
            <a:off x="304800" y="193889"/>
            <a:ext cx="5553423" cy="842932"/>
            <a:chOff x="914400" y="800100"/>
            <a:chExt cx="5553423" cy="842932"/>
          </a:xfrm>
        </p:grpSpPr>
        <p:pic>
          <p:nvPicPr>
            <p:cNvPr id="16" name="Picture 15">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17" name="TextBox 16"/>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pic>
        <p:nvPicPr>
          <p:cNvPr id="6" name="Picture 5">
            <a:extLst>
              <a:ext uri="{FF2B5EF4-FFF2-40B4-BE49-F238E27FC236}">
                <a16:creationId xmlns:a16="http://schemas.microsoft.com/office/drawing/2014/main" id="{F3B8C8E6-D926-4CA8-A6DA-1533F4BE76EF}"/>
              </a:ext>
            </a:extLst>
          </p:cNvPr>
          <p:cNvPicPr>
            <a:picLocks noChangeAspect="1"/>
          </p:cNvPicPr>
          <p:nvPr/>
        </p:nvPicPr>
        <p:blipFill rotWithShape="1">
          <a:blip r:embed="rId3"/>
          <a:srcRect l="-1" r="63800"/>
          <a:stretch/>
        </p:blipFill>
        <p:spPr>
          <a:xfrm>
            <a:off x="104729" y="2334619"/>
            <a:ext cx="4571671" cy="7952381"/>
          </a:xfrm>
          <a:prstGeom prst="rect">
            <a:avLst/>
          </a:prstGeom>
        </p:spPr>
      </p:pic>
      <p:pic>
        <p:nvPicPr>
          <p:cNvPr id="7" name="Picture 6">
            <a:extLst>
              <a:ext uri="{FF2B5EF4-FFF2-40B4-BE49-F238E27FC236}">
                <a16:creationId xmlns:a16="http://schemas.microsoft.com/office/drawing/2014/main" id="{891FD9BB-EC00-4646-BD35-12D25E250055}"/>
              </a:ext>
            </a:extLst>
          </p:cNvPr>
          <p:cNvPicPr>
            <a:picLocks noChangeAspect="1"/>
          </p:cNvPicPr>
          <p:nvPr/>
        </p:nvPicPr>
        <p:blipFill rotWithShape="1">
          <a:blip r:embed="rId3"/>
          <a:srcRect l="63799"/>
          <a:stretch/>
        </p:blipFill>
        <p:spPr>
          <a:xfrm>
            <a:off x="5040217" y="2334619"/>
            <a:ext cx="4571671" cy="7952381"/>
          </a:xfrm>
          <a:prstGeom prst="rect">
            <a:avLst/>
          </a:prstGeom>
        </p:spPr>
      </p:pic>
      <p:sp>
        <p:nvSpPr>
          <p:cNvPr id="9" name="TextBox 8">
            <a:extLst>
              <a:ext uri="{FF2B5EF4-FFF2-40B4-BE49-F238E27FC236}">
                <a16:creationId xmlns:a16="http://schemas.microsoft.com/office/drawing/2014/main" id="{7233C173-8D69-4AE4-BDBA-3BC727A7375E}"/>
              </a:ext>
            </a:extLst>
          </p:cNvPr>
          <p:cNvSpPr txBox="1"/>
          <p:nvPr/>
        </p:nvSpPr>
        <p:spPr>
          <a:xfrm>
            <a:off x="1545705" y="1749844"/>
            <a:ext cx="7000069" cy="584775"/>
          </a:xfrm>
          <a:prstGeom prst="rect">
            <a:avLst/>
          </a:prstGeom>
          <a:noFill/>
        </p:spPr>
        <p:txBody>
          <a:bodyPr wrap="square" rtlCol="0">
            <a:spAutoFit/>
          </a:bodyPr>
          <a:lstStyle/>
          <a:p>
            <a:r>
              <a:rPr lang="en-US" sz="3200" b="1"/>
              <a:t>Ng</a:t>
            </a:r>
            <a:r>
              <a:rPr lang="vi-VN" sz="3200" b="1"/>
              <a:t>ư</a:t>
            </a:r>
            <a:r>
              <a:rPr lang="en-US" sz="3200" b="1"/>
              <a:t>ỡng đ</a:t>
            </a:r>
            <a:r>
              <a:rPr lang="vi-VN" sz="3200" b="1"/>
              <a:t>ơ</a:t>
            </a:r>
            <a:r>
              <a:rPr lang="en-US" sz="3200" b="1"/>
              <a:t>n			Ng</a:t>
            </a:r>
            <a:r>
              <a:rPr lang="vi-VN" sz="3200" b="1"/>
              <a:t>ư</a:t>
            </a:r>
            <a:r>
              <a:rPr lang="en-US" sz="3200" b="1"/>
              <a:t>ỡng kép</a:t>
            </a:r>
          </a:p>
        </p:txBody>
      </p:sp>
    </p:spTree>
    <p:extLst>
      <p:ext uri="{BB962C8B-B14F-4D97-AF65-F5344CB8AC3E}">
        <p14:creationId xmlns:p14="http://schemas.microsoft.com/office/powerpoint/2010/main" val="2840935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233397" y="1565456"/>
            <a:ext cx="8408413" cy="2462213"/>
          </a:xfrm>
          <a:prstGeom prst="rect">
            <a:avLst/>
          </a:prstGeom>
        </p:spPr>
        <p:txBody>
          <a:bodyPr wrap="square" lIns="0" tIns="0" rIns="0" bIns="0" rtlCol="0" anchor="t">
            <a:spAutoFit/>
          </a:bodyPr>
          <a:lstStyle/>
          <a:p>
            <a:r>
              <a:rPr lang="en-US" sz="4000">
                <a:latin typeface="Roboto" panose="020B0604020202020204" charset="0"/>
                <a:ea typeface="Roboto" panose="020B0604020202020204" charset="0"/>
                <a:cs typeface="Roboto" panose="020B0604020202020204" charset="0"/>
              </a:rPr>
              <a:t>	Phương pháp phân ngưỡng kép được sử dụng phổ biến trong các </a:t>
            </a:r>
            <a:r>
              <a:rPr lang="en-US" sz="4000" b="1">
                <a:latin typeface="Roboto" panose="020B0604020202020204" charset="0"/>
                <a:ea typeface="Roboto" panose="020B0604020202020204" charset="0"/>
                <a:cs typeface="Roboto" panose="020B0604020202020204" charset="0"/>
              </a:rPr>
              <a:t>ứng dụng nhận diện đối tượng</a:t>
            </a:r>
            <a:r>
              <a:rPr lang="en-US" sz="4000">
                <a:latin typeface="Roboto" panose="020B0604020202020204" charset="0"/>
                <a:ea typeface="Roboto" panose="020B0604020202020204" charset="0"/>
                <a:cs typeface="Roboto" panose="020B0604020202020204" charset="0"/>
              </a:rPr>
              <a:t>, </a:t>
            </a:r>
            <a:r>
              <a:rPr lang="en-US" sz="4000" b="1">
                <a:latin typeface="Roboto" panose="020B0604020202020204" charset="0"/>
                <a:ea typeface="Roboto" panose="020B0604020202020204" charset="0"/>
                <a:cs typeface="Roboto" panose="020B0604020202020204" charset="0"/>
              </a:rPr>
              <a:t>phát hiện biên và trích xuất đặc trưng</a:t>
            </a:r>
            <a:r>
              <a:rPr lang="en-US" sz="4000">
                <a:latin typeface="Roboto" panose="020B0604020202020204" charset="0"/>
                <a:ea typeface="Roboto" panose="020B0604020202020204" charset="0"/>
                <a:cs typeface="Roboto" panose="020B0604020202020204" charset="0"/>
              </a:rPr>
              <a:t>.</a:t>
            </a:r>
            <a:endParaRPr lang="en-US" sz="4000" dirty="0">
              <a:latin typeface="Roboto" panose="020B0604020202020204" charset="0"/>
              <a:ea typeface="Roboto" panose="020B0604020202020204" charset="0"/>
              <a:cs typeface="Roboto" panose="020B0604020202020204" charset="0"/>
            </a:endParaRPr>
          </a:p>
        </p:txBody>
      </p:sp>
      <p:grpSp>
        <p:nvGrpSpPr>
          <p:cNvPr id="15" name="Group 14"/>
          <p:cNvGrpSpPr/>
          <p:nvPr/>
        </p:nvGrpSpPr>
        <p:grpSpPr>
          <a:xfrm>
            <a:off x="304800" y="193889"/>
            <a:ext cx="5553423" cy="842932"/>
            <a:chOff x="914400" y="800100"/>
            <a:chExt cx="5553423" cy="842932"/>
          </a:xfrm>
        </p:grpSpPr>
        <p:pic>
          <p:nvPicPr>
            <p:cNvPr id="16" name="Picture 15">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17" name="TextBox 16"/>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pic>
        <p:nvPicPr>
          <p:cNvPr id="9" name="Picture 8">
            <a:extLst>
              <a:ext uri="{FF2B5EF4-FFF2-40B4-BE49-F238E27FC236}">
                <a16:creationId xmlns:a16="http://schemas.microsoft.com/office/drawing/2014/main" id="{F2D775EC-F773-4BA1-A0B4-198E195A584E}"/>
              </a:ext>
            </a:extLst>
          </p:cNvPr>
          <p:cNvPicPr>
            <a:picLocks noChangeAspect="1"/>
          </p:cNvPicPr>
          <p:nvPr/>
        </p:nvPicPr>
        <p:blipFill>
          <a:blip r:embed="rId3"/>
          <a:stretch>
            <a:fillRect/>
          </a:stretch>
        </p:blipFill>
        <p:spPr>
          <a:xfrm>
            <a:off x="8656324" y="2302897"/>
            <a:ext cx="9085714" cy="7666667"/>
          </a:xfrm>
          <a:prstGeom prst="rect">
            <a:avLst/>
          </a:prstGeom>
          <a:effectLst>
            <a:softEdge rad="127000"/>
          </a:effectLst>
        </p:spPr>
      </p:pic>
      <p:sp>
        <p:nvSpPr>
          <p:cNvPr id="10" name="TextBox 9">
            <a:extLst>
              <a:ext uri="{FF2B5EF4-FFF2-40B4-BE49-F238E27FC236}">
                <a16:creationId xmlns:a16="http://schemas.microsoft.com/office/drawing/2014/main" id="{2CCE138D-FC0B-49B1-BDA6-9C4D198E7FE5}"/>
              </a:ext>
            </a:extLst>
          </p:cNvPr>
          <p:cNvSpPr txBox="1"/>
          <p:nvPr/>
        </p:nvSpPr>
        <p:spPr>
          <a:xfrm>
            <a:off x="1679775" y="3914747"/>
            <a:ext cx="7848600" cy="6001643"/>
          </a:xfrm>
          <a:prstGeom prst="rect">
            <a:avLst/>
          </a:prstGeom>
          <a:noFill/>
        </p:spPr>
        <p:txBody>
          <a:bodyPr wrap="square" rtlCol="0">
            <a:spAutoFit/>
          </a:bodyPr>
          <a:lstStyle/>
          <a:p>
            <a:r>
              <a:rPr lang="en-US" sz="3200" b="1">
                <a:solidFill>
                  <a:srgbClr val="0070C0"/>
                </a:solidFill>
              </a:rPr>
              <a:t>img</a:t>
            </a:r>
            <a:r>
              <a:rPr lang="en-US" sz="3200" b="1"/>
              <a:t>=</a:t>
            </a:r>
            <a:r>
              <a:rPr lang="en-US" sz="3200" b="1">
                <a:solidFill>
                  <a:srgbClr val="00A181"/>
                </a:solidFill>
              </a:rPr>
              <a:t>imread</a:t>
            </a:r>
            <a:r>
              <a:rPr lang="en-US" sz="3200" b="1">
                <a:solidFill>
                  <a:srgbClr val="FFCC00"/>
                </a:solidFill>
              </a:rPr>
              <a:t>(</a:t>
            </a:r>
            <a:r>
              <a:rPr lang="en-US" sz="3200" b="1">
                <a:solidFill>
                  <a:schemeClr val="accent6">
                    <a:lumMod val="75000"/>
                  </a:schemeClr>
                </a:solidFill>
              </a:rPr>
              <a:t>'coins.png'</a:t>
            </a:r>
            <a:r>
              <a:rPr lang="en-US" sz="3200" b="1">
                <a:solidFill>
                  <a:srgbClr val="FFCC00"/>
                </a:solidFill>
              </a:rPr>
              <a:t>)</a:t>
            </a:r>
            <a:r>
              <a:rPr lang="en-US" sz="3200" b="1"/>
              <a:t>;</a:t>
            </a:r>
          </a:p>
          <a:p>
            <a:r>
              <a:rPr lang="en-US" sz="3200" b="1">
                <a:solidFill>
                  <a:srgbClr val="00A181"/>
                </a:solidFill>
              </a:rPr>
              <a:t>subplot</a:t>
            </a:r>
            <a:r>
              <a:rPr lang="en-US" sz="3200" b="1">
                <a:solidFill>
                  <a:srgbClr val="FFCC00"/>
                </a:solidFill>
              </a:rPr>
              <a:t>(</a:t>
            </a:r>
            <a:r>
              <a:rPr lang="en-US" sz="3200" b="1">
                <a:solidFill>
                  <a:srgbClr val="FF0000"/>
                </a:solidFill>
              </a:rPr>
              <a:t>2</a:t>
            </a:r>
            <a:r>
              <a:rPr lang="en-US" sz="3200" b="1"/>
              <a:t>,</a:t>
            </a:r>
            <a:r>
              <a:rPr lang="en-US" sz="3200" b="1">
                <a:solidFill>
                  <a:srgbClr val="FF0000"/>
                </a:solidFill>
              </a:rPr>
              <a:t>2</a:t>
            </a:r>
            <a:r>
              <a:rPr lang="en-US" sz="3200" b="1"/>
              <a:t>,</a:t>
            </a:r>
            <a:r>
              <a:rPr lang="en-US" sz="3200" b="1">
                <a:solidFill>
                  <a:srgbClr val="FF0000"/>
                </a:solidFill>
              </a:rPr>
              <a:t>1</a:t>
            </a:r>
            <a:r>
              <a:rPr lang="en-US" sz="3200" b="1">
                <a:solidFill>
                  <a:srgbClr val="FFCC00"/>
                </a:solidFill>
              </a:rPr>
              <a:t>)</a:t>
            </a:r>
          </a:p>
          <a:p>
            <a:r>
              <a:rPr lang="en-US" sz="3200" b="1">
                <a:solidFill>
                  <a:srgbClr val="00A181"/>
                </a:solidFill>
              </a:rPr>
              <a:t>imshow</a:t>
            </a:r>
            <a:r>
              <a:rPr lang="en-US" sz="3200" b="1">
                <a:solidFill>
                  <a:srgbClr val="FFCC00"/>
                </a:solidFill>
              </a:rPr>
              <a:t>(</a:t>
            </a:r>
            <a:r>
              <a:rPr lang="en-US" sz="3200" b="1">
                <a:solidFill>
                  <a:srgbClr val="0070C0"/>
                </a:solidFill>
              </a:rPr>
              <a:t>img</a:t>
            </a:r>
            <a:r>
              <a:rPr lang="en-US" sz="3200" b="1">
                <a:solidFill>
                  <a:srgbClr val="FFCC00"/>
                </a:solidFill>
              </a:rPr>
              <a:t>)</a:t>
            </a:r>
          </a:p>
          <a:p>
            <a:r>
              <a:rPr lang="en-US" sz="3200" b="1">
                <a:solidFill>
                  <a:srgbClr val="00A181"/>
                </a:solidFill>
              </a:rPr>
              <a:t>subplot</a:t>
            </a:r>
            <a:r>
              <a:rPr lang="en-US" sz="3200" b="1">
                <a:solidFill>
                  <a:srgbClr val="FFCC00"/>
                </a:solidFill>
              </a:rPr>
              <a:t>(</a:t>
            </a:r>
            <a:r>
              <a:rPr lang="en-US" sz="3200" b="1">
                <a:solidFill>
                  <a:srgbClr val="FF0000"/>
                </a:solidFill>
              </a:rPr>
              <a:t>2</a:t>
            </a:r>
            <a:r>
              <a:rPr lang="en-US" sz="3200" b="1"/>
              <a:t>,</a:t>
            </a:r>
            <a:r>
              <a:rPr lang="en-US" sz="3200" b="1">
                <a:solidFill>
                  <a:srgbClr val="FF0000"/>
                </a:solidFill>
              </a:rPr>
              <a:t>2</a:t>
            </a:r>
            <a:r>
              <a:rPr lang="en-US" sz="3200" b="1"/>
              <a:t>,</a:t>
            </a:r>
            <a:r>
              <a:rPr lang="en-US" sz="3200" b="1">
                <a:solidFill>
                  <a:srgbClr val="FF0000"/>
                </a:solidFill>
              </a:rPr>
              <a:t>2</a:t>
            </a:r>
            <a:r>
              <a:rPr lang="en-US" sz="3200" b="1">
                <a:solidFill>
                  <a:srgbClr val="FFCC00"/>
                </a:solidFill>
              </a:rPr>
              <a:t>)</a:t>
            </a:r>
          </a:p>
          <a:p>
            <a:r>
              <a:rPr lang="en-US" sz="3200" b="1">
                <a:solidFill>
                  <a:srgbClr val="00A181"/>
                </a:solidFill>
              </a:rPr>
              <a:t>imshow</a:t>
            </a:r>
            <a:r>
              <a:rPr lang="en-US" sz="3200" b="1">
                <a:solidFill>
                  <a:srgbClr val="FFCC00"/>
                </a:solidFill>
              </a:rPr>
              <a:t>((</a:t>
            </a:r>
            <a:r>
              <a:rPr lang="en-US" sz="3200" b="1">
                <a:solidFill>
                  <a:srgbClr val="0070C0"/>
                </a:solidFill>
              </a:rPr>
              <a:t>img</a:t>
            </a:r>
            <a:r>
              <a:rPr lang="en-US" sz="3200" b="1"/>
              <a:t>&gt;</a:t>
            </a:r>
            <a:r>
              <a:rPr lang="en-US" sz="3200" b="1">
                <a:solidFill>
                  <a:srgbClr val="FF0000"/>
                </a:solidFill>
              </a:rPr>
              <a:t>130</a:t>
            </a:r>
            <a:r>
              <a:rPr lang="en-US" sz="3200" b="1">
                <a:solidFill>
                  <a:srgbClr val="FFCC00"/>
                </a:solidFill>
              </a:rPr>
              <a:t>)</a:t>
            </a:r>
            <a:r>
              <a:rPr lang="en-US" sz="3200" b="1"/>
              <a:t>&amp;</a:t>
            </a:r>
            <a:r>
              <a:rPr lang="en-US" sz="3200" b="1">
                <a:solidFill>
                  <a:srgbClr val="FFCC00"/>
                </a:solidFill>
              </a:rPr>
              <a:t>(</a:t>
            </a:r>
            <a:r>
              <a:rPr lang="en-US" sz="3200" b="1">
                <a:solidFill>
                  <a:srgbClr val="0070C0"/>
                </a:solidFill>
              </a:rPr>
              <a:t>img</a:t>
            </a:r>
            <a:r>
              <a:rPr lang="en-US" sz="3200" b="1"/>
              <a:t>&lt;</a:t>
            </a:r>
            <a:r>
              <a:rPr lang="en-US" sz="3200" b="1">
                <a:solidFill>
                  <a:srgbClr val="FF0000"/>
                </a:solidFill>
              </a:rPr>
              <a:t>160</a:t>
            </a:r>
            <a:r>
              <a:rPr lang="en-US" sz="3200" b="1">
                <a:solidFill>
                  <a:srgbClr val="FFCC00"/>
                </a:solidFill>
              </a:rPr>
              <a:t>))</a:t>
            </a:r>
          </a:p>
          <a:p>
            <a:endParaRPr lang="en-US" sz="3200" b="1">
              <a:solidFill>
                <a:srgbClr val="FFCC00"/>
              </a:solidFill>
            </a:endParaRPr>
          </a:p>
          <a:p>
            <a:r>
              <a:rPr lang="en-US" sz="3200" b="1">
                <a:solidFill>
                  <a:srgbClr val="0070C0"/>
                </a:solidFill>
              </a:rPr>
              <a:t>img</a:t>
            </a:r>
            <a:r>
              <a:rPr lang="en-US" sz="3200" b="1"/>
              <a:t>=</a:t>
            </a:r>
            <a:r>
              <a:rPr lang="en-US" sz="3200" b="1">
                <a:solidFill>
                  <a:srgbClr val="00A181"/>
                </a:solidFill>
              </a:rPr>
              <a:t>imread</a:t>
            </a:r>
            <a:r>
              <a:rPr lang="en-US" sz="3200" b="1">
                <a:solidFill>
                  <a:srgbClr val="FFCC00"/>
                </a:solidFill>
              </a:rPr>
              <a:t>(</a:t>
            </a:r>
            <a:r>
              <a:rPr lang="en-US" sz="3200" b="1">
                <a:solidFill>
                  <a:schemeClr val="accent6">
                    <a:lumMod val="75000"/>
                  </a:schemeClr>
                </a:solidFill>
              </a:rPr>
              <a:t>'football.jpg'</a:t>
            </a:r>
            <a:r>
              <a:rPr lang="en-US" sz="3200" b="1">
                <a:solidFill>
                  <a:srgbClr val="FFCC00"/>
                </a:solidFill>
              </a:rPr>
              <a:t>)</a:t>
            </a:r>
            <a:r>
              <a:rPr lang="en-US" sz="3200" b="1"/>
              <a:t>;</a:t>
            </a:r>
          </a:p>
          <a:p>
            <a:r>
              <a:rPr lang="en-US" sz="3200" b="1">
                <a:solidFill>
                  <a:srgbClr val="0070C0"/>
                </a:solidFill>
              </a:rPr>
              <a:t>new</a:t>
            </a:r>
            <a:r>
              <a:rPr lang="en-US" sz="3200" b="1"/>
              <a:t>=</a:t>
            </a:r>
            <a:r>
              <a:rPr lang="en-US" sz="3200" b="1">
                <a:solidFill>
                  <a:srgbClr val="00A181"/>
                </a:solidFill>
              </a:rPr>
              <a:t>rgb2gray</a:t>
            </a:r>
            <a:r>
              <a:rPr lang="en-US" sz="3200" b="1">
                <a:solidFill>
                  <a:srgbClr val="FFCC00"/>
                </a:solidFill>
              </a:rPr>
              <a:t>(</a:t>
            </a:r>
            <a:r>
              <a:rPr lang="en-US" sz="3200" b="1">
                <a:solidFill>
                  <a:srgbClr val="0070C0"/>
                </a:solidFill>
              </a:rPr>
              <a:t>img</a:t>
            </a:r>
            <a:r>
              <a:rPr lang="en-US" sz="3200" b="1">
                <a:solidFill>
                  <a:srgbClr val="FFCC00"/>
                </a:solidFill>
              </a:rPr>
              <a:t>)</a:t>
            </a:r>
          </a:p>
          <a:p>
            <a:r>
              <a:rPr lang="en-US" sz="3200" b="1">
                <a:solidFill>
                  <a:srgbClr val="00A181"/>
                </a:solidFill>
              </a:rPr>
              <a:t>subplot</a:t>
            </a:r>
            <a:r>
              <a:rPr lang="en-US" sz="3200" b="1">
                <a:solidFill>
                  <a:srgbClr val="FFCC00"/>
                </a:solidFill>
              </a:rPr>
              <a:t>(</a:t>
            </a:r>
            <a:r>
              <a:rPr lang="en-US" sz="3200" b="1">
                <a:solidFill>
                  <a:srgbClr val="FF0000"/>
                </a:solidFill>
              </a:rPr>
              <a:t>2</a:t>
            </a:r>
            <a:r>
              <a:rPr lang="en-US" sz="3200" b="1"/>
              <a:t>,</a:t>
            </a:r>
            <a:r>
              <a:rPr lang="en-US" sz="3200" b="1">
                <a:solidFill>
                  <a:srgbClr val="FF0000"/>
                </a:solidFill>
              </a:rPr>
              <a:t>2</a:t>
            </a:r>
            <a:r>
              <a:rPr lang="en-US" sz="3200" b="1"/>
              <a:t>,</a:t>
            </a:r>
            <a:r>
              <a:rPr lang="en-US" sz="3200" b="1">
                <a:solidFill>
                  <a:srgbClr val="FF0000"/>
                </a:solidFill>
              </a:rPr>
              <a:t>3</a:t>
            </a:r>
            <a:r>
              <a:rPr lang="en-US" sz="3200" b="1">
                <a:solidFill>
                  <a:srgbClr val="FFCC00"/>
                </a:solidFill>
              </a:rPr>
              <a:t>)</a:t>
            </a:r>
          </a:p>
          <a:p>
            <a:r>
              <a:rPr lang="en-US" sz="3200" b="1">
                <a:solidFill>
                  <a:srgbClr val="00A181"/>
                </a:solidFill>
              </a:rPr>
              <a:t>imshow</a:t>
            </a:r>
            <a:r>
              <a:rPr lang="en-US" sz="3200" b="1">
                <a:solidFill>
                  <a:srgbClr val="FFCC00"/>
                </a:solidFill>
              </a:rPr>
              <a:t>(</a:t>
            </a:r>
            <a:r>
              <a:rPr lang="en-US" sz="3200" b="1">
                <a:solidFill>
                  <a:srgbClr val="0070C0"/>
                </a:solidFill>
              </a:rPr>
              <a:t>img</a:t>
            </a:r>
            <a:r>
              <a:rPr lang="en-US" sz="3200" b="1">
                <a:solidFill>
                  <a:srgbClr val="FFCC00"/>
                </a:solidFill>
              </a:rPr>
              <a:t>)</a:t>
            </a:r>
          </a:p>
          <a:p>
            <a:r>
              <a:rPr lang="en-US" sz="3200" b="1">
                <a:solidFill>
                  <a:srgbClr val="00A181"/>
                </a:solidFill>
              </a:rPr>
              <a:t>subplot</a:t>
            </a:r>
            <a:r>
              <a:rPr lang="en-US" sz="3200" b="1">
                <a:solidFill>
                  <a:srgbClr val="FFCC00"/>
                </a:solidFill>
              </a:rPr>
              <a:t>(</a:t>
            </a:r>
            <a:r>
              <a:rPr lang="en-US" sz="3200" b="1">
                <a:solidFill>
                  <a:srgbClr val="FF0000"/>
                </a:solidFill>
              </a:rPr>
              <a:t>2</a:t>
            </a:r>
            <a:r>
              <a:rPr lang="en-US" sz="3200" b="1"/>
              <a:t>,</a:t>
            </a:r>
            <a:r>
              <a:rPr lang="en-US" sz="3200" b="1">
                <a:solidFill>
                  <a:srgbClr val="FF0000"/>
                </a:solidFill>
              </a:rPr>
              <a:t>2</a:t>
            </a:r>
            <a:r>
              <a:rPr lang="en-US" sz="3200" b="1"/>
              <a:t>,</a:t>
            </a:r>
            <a:r>
              <a:rPr lang="en-US" sz="3200" b="1">
                <a:solidFill>
                  <a:srgbClr val="FF0000"/>
                </a:solidFill>
              </a:rPr>
              <a:t>4</a:t>
            </a:r>
            <a:r>
              <a:rPr lang="en-US" sz="3200" b="1">
                <a:solidFill>
                  <a:srgbClr val="FFCC00"/>
                </a:solidFill>
              </a:rPr>
              <a:t>)</a:t>
            </a:r>
          </a:p>
          <a:p>
            <a:r>
              <a:rPr lang="en-US" sz="3200" b="1">
                <a:solidFill>
                  <a:srgbClr val="00A181"/>
                </a:solidFill>
              </a:rPr>
              <a:t>imshow</a:t>
            </a:r>
            <a:r>
              <a:rPr lang="en-US" sz="3200" b="1">
                <a:solidFill>
                  <a:srgbClr val="FFCC00"/>
                </a:solidFill>
              </a:rPr>
              <a:t>((</a:t>
            </a:r>
            <a:r>
              <a:rPr lang="en-US" sz="3200" b="1">
                <a:solidFill>
                  <a:srgbClr val="0070C0"/>
                </a:solidFill>
              </a:rPr>
              <a:t>new</a:t>
            </a:r>
            <a:r>
              <a:rPr lang="en-US" sz="3200" b="1"/>
              <a:t>&gt;</a:t>
            </a:r>
            <a:r>
              <a:rPr lang="en-US" sz="3200" b="1">
                <a:solidFill>
                  <a:srgbClr val="FF0000"/>
                </a:solidFill>
              </a:rPr>
              <a:t>70</a:t>
            </a:r>
            <a:r>
              <a:rPr lang="en-US" sz="3200" b="1">
                <a:solidFill>
                  <a:srgbClr val="FFCC00"/>
                </a:solidFill>
              </a:rPr>
              <a:t>)</a:t>
            </a:r>
            <a:r>
              <a:rPr lang="en-US" sz="3200" b="1"/>
              <a:t>&amp;</a:t>
            </a:r>
            <a:r>
              <a:rPr lang="en-US" sz="3200" b="1">
                <a:solidFill>
                  <a:srgbClr val="FFCC00"/>
                </a:solidFill>
              </a:rPr>
              <a:t>(</a:t>
            </a:r>
            <a:r>
              <a:rPr lang="en-US" sz="3200" b="1">
                <a:solidFill>
                  <a:srgbClr val="0070C0"/>
                </a:solidFill>
              </a:rPr>
              <a:t>new</a:t>
            </a:r>
            <a:r>
              <a:rPr lang="en-US" sz="3200" b="1"/>
              <a:t>&lt;</a:t>
            </a:r>
            <a:r>
              <a:rPr lang="en-US" sz="3200" b="1">
                <a:solidFill>
                  <a:srgbClr val="FF0000"/>
                </a:solidFill>
              </a:rPr>
              <a:t>100</a:t>
            </a:r>
            <a:r>
              <a:rPr lang="en-US" sz="3200" b="1">
                <a:solidFill>
                  <a:srgbClr val="FFCC00"/>
                </a:solidFill>
              </a:rPr>
              <a:t>))</a:t>
            </a:r>
          </a:p>
        </p:txBody>
      </p:sp>
      <p:grpSp>
        <p:nvGrpSpPr>
          <p:cNvPr id="2" name="Group 2"/>
          <p:cNvGrpSpPr/>
          <p:nvPr/>
        </p:nvGrpSpPr>
        <p:grpSpPr>
          <a:xfrm rot="-10800000">
            <a:off x="15697200" y="7989546"/>
            <a:ext cx="7388722" cy="6398668"/>
            <a:chOff x="446027" y="496028"/>
            <a:chExt cx="3619627" cy="3134614"/>
          </a:xfrm>
        </p:grpSpPr>
        <p:sp>
          <p:nvSpPr>
            <p:cNvPr id="3" name="Freeform 3"/>
            <p:cNvSpPr/>
            <p:nvPr/>
          </p:nvSpPr>
          <p:spPr>
            <a:xfrm>
              <a:off x="446027" y="496028"/>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5344726" y="-1854242"/>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1" name="Group 11"/>
          <p:cNvGrpSpPr/>
          <p:nvPr/>
        </p:nvGrpSpPr>
        <p:grpSpPr>
          <a:xfrm rot="-10800000">
            <a:off x="16992600" y="4490090"/>
            <a:ext cx="3801687" cy="3292279"/>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22" name="TextBox 21">
            <a:extLst>
              <a:ext uri="{FF2B5EF4-FFF2-40B4-BE49-F238E27FC236}">
                <a16:creationId xmlns:a16="http://schemas.microsoft.com/office/drawing/2014/main" id="{3D97E581-7847-4801-988E-224A6926561D}"/>
              </a:ext>
            </a:extLst>
          </p:cNvPr>
          <p:cNvSpPr txBox="1"/>
          <p:nvPr/>
        </p:nvSpPr>
        <p:spPr>
          <a:xfrm>
            <a:off x="7086490" y="572081"/>
            <a:ext cx="4115020" cy="830997"/>
          </a:xfrm>
          <a:prstGeom prst="rect">
            <a:avLst/>
          </a:prstGeom>
          <a:solidFill>
            <a:srgbClr val="004651"/>
          </a:solidFill>
        </p:spPr>
        <p:txBody>
          <a:bodyPr wrap="square" rtlCol="0">
            <a:spAutoFit/>
          </a:bodyPr>
          <a:lstStyle/>
          <a:p>
            <a:pPr algn="ctr"/>
            <a:r>
              <a:rPr lang="en-US" sz="4800" dirty="0">
                <a:solidFill>
                  <a:schemeClr val="bg1"/>
                </a:solidFill>
              </a:rPr>
              <a:t>3. </a:t>
            </a:r>
            <a:r>
              <a:rPr lang="en-US" sz="4800" dirty="0" err="1">
                <a:solidFill>
                  <a:schemeClr val="bg1"/>
                </a:solidFill>
              </a:rPr>
              <a:t>Ngưỡng</a:t>
            </a:r>
            <a:r>
              <a:rPr lang="en-US" sz="4800" dirty="0">
                <a:solidFill>
                  <a:schemeClr val="bg1"/>
                </a:solidFill>
              </a:rPr>
              <a:t> </a:t>
            </a:r>
            <a:r>
              <a:rPr lang="en-US" sz="4800" dirty="0" err="1">
                <a:solidFill>
                  <a:schemeClr val="bg1"/>
                </a:solidFill>
              </a:rPr>
              <a:t>kép</a:t>
            </a:r>
            <a:endParaRPr lang="en-US" sz="4800" dirty="0">
              <a:solidFill>
                <a:schemeClr val="bg1"/>
              </a:solidFill>
            </a:endParaRPr>
          </a:p>
        </p:txBody>
      </p:sp>
    </p:spTree>
    <p:extLst>
      <p:ext uri="{BB962C8B-B14F-4D97-AF65-F5344CB8AC3E}">
        <p14:creationId xmlns:p14="http://schemas.microsoft.com/office/powerpoint/2010/main" val="2034888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5"/>
          <p:cNvGrpSpPr/>
          <p:nvPr/>
        </p:nvGrpSpPr>
        <p:grpSpPr>
          <a:xfrm>
            <a:off x="16570511" y="9122277"/>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pic>
        <p:nvPicPr>
          <p:cNvPr id="18" name="Picture 17"/>
          <p:cNvPicPr/>
          <p:nvPr/>
        </p:nvPicPr>
        <p:blipFill rotWithShape="1">
          <a:blip r:embed="rId2"/>
          <a:srcRect l="12640" t="19453" r="8133" b="9544"/>
          <a:stretch/>
        </p:blipFill>
        <p:spPr>
          <a:xfrm>
            <a:off x="7839617" y="1358877"/>
            <a:ext cx="10426612" cy="7478970"/>
          </a:xfrm>
          <a:prstGeom prst="rect">
            <a:avLst/>
          </a:prstGeom>
        </p:spPr>
      </p:pic>
      <p:sp>
        <p:nvSpPr>
          <p:cNvPr id="19" name="TextBox 18"/>
          <p:cNvSpPr txBox="1"/>
          <p:nvPr/>
        </p:nvSpPr>
        <p:spPr>
          <a:xfrm>
            <a:off x="1308708" y="801163"/>
            <a:ext cx="6365129" cy="830997"/>
          </a:xfrm>
          <a:prstGeom prst="rect">
            <a:avLst/>
          </a:prstGeom>
          <a:solidFill>
            <a:srgbClr val="004651"/>
          </a:solidFill>
        </p:spPr>
        <p:txBody>
          <a:bodyPr wrap="square" rtlCol="0">
            <a:spAutoFit/>
          </a:bodyPr>
          <a:lstStyle/>
          <a:p>
            <a:pPr algn="ctr"/>
            <a:r>
              <a:rPr lang="en-US" sz="4800" dirty="0">
                <a:solidFill>
                  <a:schemeClr val="bg1"/>
                </a:solidFill>
              </a:rPr>
              <a:t>4. </a:t>
            </a:r>
            <a:r>
              <a:rPr lang="en-US" sz="4800" dirty="0" err="1">
                <a:solidFill>
                  <a:schemeClr val="bg1"/>
                </a:solidFill>
              </a:rPr>
              <a:t>Phân</a:t>
            </a:r>
            <a:r>
              <a:rPr lang="en-US" sz="4800" dirty="0">
                <a:solidFill>
                  <a:schemeClr val="bg1"/>
                </a:solidFill>
              </a:rPr>
              <a:t> </a:t>
            </a:r>
            <a:r>
              <a:rPr lang="en-US" sz="4800" dirty="0" err="1">
                <a:solidFill>
                  <a:schemeClr val="bg1"/>
                </a:solidFill>
              </a:rPr>
              <a:t>ngưỡng</a:t>
            </a:r>
            <a:r>
              <a:rPr lang="en-US" sz="4800" dirty="0">
                <a:solidFill>
                  <a:schemeClr val="bg1"/>
                </a:solidFill>
              </a:rPr>
              <a:t> </a:t>
            </a:r>
            <a:r>
              <a:rPr lang="en-US" sz="4800" err="1">
                <a:solidFill>
                  <a:schemeClr val="bg1"/>
                </a:solidFill>
              </a:rPr>
              <a:t>cục</a:t>
            </a:r>
            <a:r>
              <a:rPr lang="en-US" sz="4800">
                <a:solidFill>
                  <a:schemeClr val="bg1"/>
                </a:solidFill>
              </a:rPr>
              <a:t> bộ</a:t>
            </a:r>
            <a:endParaRPr lang="en-US" sz="4800" dirty="0">
              <a:solidFill>
                <a:schemeClr val="bg1"/>
              </a:solidFill>
            </a:endParaRPr>
          </a:p>
        </p:txBody>
      </p:sp>
      <p:sp>
        <p:nvSpPr>
          <p:cNvPr id="15" name="TextBox 14">
            <a:extLst>
              <a:ext uri="{FF2B5EF4-FFF2-40B4-BE49-F238E27FC236}">
                <a16:creationId xmlns:a16="http://schemas.microsoft.com/office/drawing/2014/main" id="{5B5C79DA-E523-4161-9D6D-9813ECCFEAE4}"/>
              </a:ext>
            </a:extLst>
          </p:cNvPr>
          <p:cNvSpPr txBox="1"/>
          <p:nvPr/>
        </p:nvSpPr>
        <p:spPr>
          <a:xfrm>
            <a:off x="228600" y="1913956"/>
            <a:ext cx="7445237" cy="7478970"/>
          </a:xfrm>
          <a:prstGeom prst="rect">
            <a:avLst/>
          </a:prstGeom>
          <a:noFill/>
        </p:spPr>
        <p:txBody>
          <a:bodyPr wrap="square" rtlCol="0">
            <a:spAutoFit/>
          </a:bodyPr>
          <a:lstStyle/>
          <a:p>
            <a:r>
              <a:rPr lang="en-US" sz="4000">
                <a:latin typeface="Roboto" panose="020B0604020202020204" charset="0"/>
                <a:ea typeface="Roboto" panose="020B0604020202020204" charset="0"/>
                <a:cs typeface="Roboto" panose="020B0604020202020204" charset="0"/>
              </a:rPr>
              <a:t>	Ngưỡng </a:t>
            </a:r>
            <a:r>
              <a:rPr lang="en-US" sz="4000" dirty="0" err="1">
                <a:latin typeface="Roboto" panose="020B0604020202020204" charset="0"/>
                <a:ea typeface="Roboto" panose="020B0604020202020204" charset="0"/>
                <a:cs typeface="Roboto" panose="020B0604020202020204" charset="0"/>
              </a:rPr>
              <a:t>cục</a:t>
            </a:r>
            <a:r>
              <a:rPr lang="en-US" sz="4000" dirty="0">
                <a:latin typeface="Roboto" panose="020B0604020202020204" charset="0"/>
                <a:ea typeface="Roboto" panose="020B0604020202020204" charset="0"/>
                <a:cs typeface="Roboto" panose="020B0604020202020204" charset="0"/>
              </a:rPr>
              <a:t> </a:t>
            </a:r>
            <a:r>
              <a:rPr lang="en-US" sz="4000" err="1">
                <a:latin typeface="Roboto" panose="020B0604020202020204" charset="0"/>
                <a:ea typeface="Roboto" panose="020B0604020202020204" charset="0"/>
                <a:cs typeface="Roboto" panose="020B0604020202020204" charset="0"/>
              </a:rPr>
              <a:t>bộ</a:t>
            </a:r>
            <a:r>
              <a:rPr lang="en-US" sz="4000">
                <a:latin typeface="Roboto" panose="020B0604020202020204" charset="0"/>
                <a:ea typeface="Roboto" panose="020B0604020202020204" charset="0"/>
                <a:cs typeface="Roboto" panose="020B0604020202020204" charset="0"/>
              </a:rPr>
              <a:t> là </a:t>
            </a:r>
            <a:r>
              <a:rPr lang="en-US" sz="4000" dirty="0" err="1">
                <a:latin typeface="Roboto" panose="020B0604020202020204" charset="0"/>
                <a:ea typeface="Roboto" panose="020B0604020202020204" charset="0"/>
                <a:cs typeface="Roboto" panose="020B0604020202020204" charset="0"/>
              </a:rPr>
              <a:t>phương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pháp</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phân</a:t>
            </a:r>
            <a:r>
              <a:rPr lang="en-US" sz="4000" dirty="0">
                <a:latin typeface="Roboto" panose="020B0604020202020204" charset="0"/>
                <a:ea typeface="Roboto" panose="020B0604020202020204" charset="0"/>
                <a:cs typeface="Roboto" panose="020B0604020202020204" charset="0"/>
              </a:rPr>
              <a:t> </a:t>
            </a:r>
            <a:r>
              <a:rPr lang="en-US" sz="4000" err="1">
                <a:latin typeface="Roboto" panose="020B0604020202020204" charset="0"/>
                <a:ea typeface="Roboto" panose="020B0604020202020204" charset="0"/>
                <a:cs typeface="Roboto" panose="020B0604020202020204" charset="0"/>
              </a:rPr>
              <a:t>ngưỡng</a:t>
            </a:r>
            <a:r>
              <a:rPr lang="en-US" sz="4000">
                <a:latin typeface="Roboto" panose="020B0604020202020204" charset="0"/>
                <a:ea typeface="Roboto" panose="020B0604020202020204" charset="0"/>
                <a:cs typeface="Roboto" panose="020B0604020202020204" charset="0"/>
              </a:rPr>
              <a:t> ảnh thông qua việc </a:t>
            </a:r>
            <a:r>
              <a:rPr lang="en-US" sz="4000" b="1">
                <a:latin typeface="Roboto" panose="020B0604020202020204" charset="0"/>
                <a:ea typeface="Roboto" panose="020B0604020202020204" charset="0"/>
                <a:cs typeface="Roboto" panose="020B0604020202020204" charset="0"/>
              </a:rPr>
              <a:t>chia ảnh thành các vùng con</a:t>
            </a:r>
            <a:r>
              <a:rPr lang="en-US" sz="4000">
                <a:latin typeface="Roboto" panose="020B0604020202020204" charset="0"/>
                <a:ea typeface="Roboto" panose="020B0604020202020204" charset="0"/>
                <a:cs typeface="Roboto" panose="020B0604020202020204" charset="0"/>
              </a:rPr>
              <a:t> và </a:t>
            </a:r>
            <a:r>
              <a:rPr lang="en-US" sz="4000" b="1">
                <a:latin typeface="Roboto" panose="020B0604020202020204" charset="0"/>
                <a:ea typeface="Roboto" panose="020B0604020202020204" charset="0"/>
                <a:cs typeface="Roboto" panose="020B0604020202020204" charset="0"/>
              </a:rPr>
              <a:t>áp dụng ngưỡng </a:t>
            </a:r>
            <a:r>
              <a:rPr lang="en-US" sz="4000">
                <a:latin typeface="Roboto" panose="020B0604020202020204" charset="0"/>
                <a:ea typeface="Roboto" panose="020B0604020202020204" charset="0"/>
                <a:cs typeface="Roboto" panose="020B0604020202020204" charset="0"/>
              </a:rPr>
              <a:t>ảnh </a:t>
            </a:r>
            <a:r>
              <a:rPr lang="en-US" sz="4000" b="1">
                <a:latin typeface="Roboto" panose="020B0604020202020204" charset="0"/>
                <a:ea typeface="Roboto" panose="020B0604020202020204" charset="0"/>
                <a:cs typeface="Roboto" panose="020B0604020202020204" charset="0"/>
              </a:rPr>
              <a:t>tại mỗi vùng con</a:t>
            </a:r>
            <a:r>
              <a:rPr lang="en-US" sz="4000">
                <a:latin typeface="Roboto" panose="020B0604020202020204" charset="0"/>
                <a:ea typeface="Roboto" panose="020B0604020202020204" charset="0"/>
                <a:cs typeface="Roboto" panose="020B0604020202020204" charset="0"/>
              </a:rPr>
              <a:t> đó.</a:t>
            </a:r>
          </a:p>
          <a:p>
            <a:pPr algn="just"/>
            <a:r>
              <a:rPr lang="en-US" sz="4000">
                <a:latin typeface="Roboto" panose="020B0604020202020204" charset="0"/>
                <a:ea typeface="Roboto" panose="020B0604020202020204" charset="0"/>
                <a:cs typeface="Roboto" panose="020B0604020202020204" charset="0"/>
              </a:rPr>
              <a:t>	Phương </a:t>
            </a:r>
            <a:r>
              <a:rPr lang="en-US" sz="4000" dirty="0" err="1">
                <a:latin typeface="Roboto" panose="020B0604020202020204" charset="0"/>
                <a:ea typeface="Roboto" panose="020B0604020202020204" charset="0"/>
                <a:cs typeface="Roboto" panose="020B0604020202020204" charset="0"/>
              </a:rPr>
              <a:t>pháp</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ngưỡng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cục</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bộ</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giúp</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xử</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lý</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hiệu</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quả</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các</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ảnh</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có</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độ</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tương</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phản</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thấp</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hoặc</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phức</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tạp</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đồng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thời</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cải</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thiện</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khả</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năng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phân</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loại</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đối</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tượng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trong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ảnh</a:t>
            </a:r>
            <a:r>
              <a:rPr lang="en-US" sz="4000" dirty="0">
                <a:latin typeface="Roboto" panose="020B0604020202020204" charset="0"/>
                <a:ea typeface="Roboto" panose="020B0604020202020204" charset="0"/>
                <a:cs typeface="Roboto" panose="020B0604020202020204" charset="0"/>
              </a:rPr>
              <a:t>.</a:t>
            </a:r>
          </a:p>
          <a:p>
            <a:pPr algn="just"/>
            <a:endParaRPr lang="en-US" sz="4000" dirty="0">
              <a:latin typeface="Roboto" panose="020B0604020202020204" charset="0"/>
              <a:ea typeface="Roboto" panose="020B0604020202020204" charset="0"/>
              <a:cs typeface="Roboto" panose="020B0604020202020204" charset="0"/>
            </a:endParaRPr>
          </a:p>
        </p:txBody>
      </p:sp>
      <p:grpSp>
        <p:nvGrpSpPr>
          <p:cNvPr id="27" name="Group 27"/>
          <p:cNvGrpSpPr/>
          <p:nvPr/>
        </p:nvGrpSpPr>
        <p:grpSpPr>
          <a:xfrm>
            <a:off x="16331251" y="-1299850"/>
            <a:ext cx="4201515" cy="3638531"/>
            <a:chOff x="0" y="0"/>
            <a:chExt cx="3619627" cy="3134614"/>
          </a:xfrm>
        </p:grpSpPr>
        <p:sp>
          <p:nvSpPr>
            <p:cNvPr id="28" name="Freeform 2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9" name="Group 29"/>
          <p:cNvGrpSpPr/>
          <p:nvPr/>
        </p:nvGrpSpPr>
        <p:grpSpPr>
          <a:xfrm>
            <a:off x="14630400" y="-932233"/>
            <a:ext cx="2481390" cy="2148895"/>
            <a:chOff x="0" y="0"/>
            <a:chExt cx="3619627" cy="3134614"/>
          </a:xfrm>
        </p:grpSpPr>
        <p:sp>
          <p:nvSpPr>
            <p:cNvPr id="30" name="Freeform 3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21" name="Group 20">
            <a:extLst>
              <a:ext uri="{FF2B5EF4-FFF2-40B4-BE49-F238E27FC236}">
                <a16:creationId xmlns:a16="http://schemas.microsoft.com/office/drawing/2014/main" id="{48DE969D-7936-4985-885A-0AA1FD0C6B7A}"/>
              </a:ext>
            </a:extLst>
          </p:cNvPr>
          <p:cNvGrpSpPr/>
          <p:nvPr/>
        </p:nvGrpSpPr>
        <p:grpSpPr>
          <a:xfrm>
            <a:off x="304800" y="193889"/>
            <a:ext cx="5553423" cy="842932"/>
            <a:chOff x="914400" y="800100"/>
            <a:chExt cx="5553423" cy="842932"/>
          </a:xfrm>
        </p:grpSpPr>
        <p:pic>
          <p:nvPicPr>
            <p:cNvPr id="22" name="Picture 21">
              <a:extLst>
                <a:ext uri="{FF2B5EF4-FFF2-40B4-BE49-F238E27FC236}">
                  <a16:creationId xmlns:a16="http://schemas.microsoft.com/office/drawing/2014/main" id="{088F0691-7143-4171-84EF-C988E268C493}"/>
                </a:ext>
              </a:extLst>
            </p:cNvPr>
            <p:cNvPicPr>
              <a:picLocks noChangeAspect="1"/>
            </p:cNvPicPr>
            <p:nvPr/>
          </p:nvPicPr>
          <p:blipFill>
            <a:blip r:embed="rId3"/>
            <a:stretch>
              <a:fillRect/>
            </a:stretch>
          </p:blipFill>
          <p:spPr>
            <a:xfrm>
              <a:off x="914400" y="800100"/>
              <a:ext cx="978508" cy="842932"/>
            </a:xfrm>
            <a:prstGeom prst="rect">
              <a:avLst/>
            </a:prstGeom>
          </p:spPr>
        </p:pic>
        <p:sp>
          <p:nvSpPr>
            <p:cNvPr id="23" name="TextBox 22">
              <a:extLst>
                <a:ext uri="{FF2B5EF4-FFF2-40B4-BE49-F238E27FC236}">
                  <a16:creationId xmlns:a16="http://schemas.microsoft.com/office/drawing/2014/main" id="{37397732-137B-4F19-829B-F8A06FADEE06}"/>
                </a:ext>
              </a:extLst>
            </p:cNvPr>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spTree>
    <p:extLst>
      <p:ext uri="{BB962C8B-B14F-4D97-AF65-F5344CB8AC3E}">
        <p14:creationId xmlns:p14="http://schemas.microsoft.com/office/powerpoint/2010/main" val="1880680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5"/>
          <p:cNvGrpSpPr/>
          <p:nvPr/>
        </p:nvGrpSpPr>
        <p:grpSpPr>
          <a:xfrm>
            <a:off x="1447800" y="8760815"/>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pic>
        <p:nvPicPr>
          <p:cNvPr id="18" name="Picture 17"/>
          <p:cNvPicPr/>
          <p:nvPr/>
        </p:nvPicPr>
        <p:blipFill rotWithShape="1">
          <a:blip r:embed="rId2"/>
          <a:srcRect l="12640" t="19453" r="8133" b="9544"/>
          <a:stretch/>
        </p:blipFill>
        <p:spPr>
          <a:xfrm>
            <a:off x="8479971" y="1680156"/>
            <a:ext cx="9808029" cy="6801861"/>
          </a:xfrm>
          <a:prstGeom prst="rect">
            <a:avLst/>
          </a:prstGeom>
        </p:spPr>
      </p:pic>
      <p:sp>
        <p:nvSpPr>
          <p:cNvPr id="15" name="TextBox 14">
            <a:extLst>
              <a:ext uri="{FF2B5EF4-FFF2-40B4-BE49-F238E27FC236}">
                <a16:creationId xmlns:a16="http://schemas.microsoft.com/office/drawing/2014/main" id="{5B5C79DA-E523-4161-9D6D-9813ECCFEAE4}"/>
              </a:ext>
            </a:extLst>
          </p:cNvPr>
          <p:cNvSpPr txBox="1"/>
          <p:nvPr/>
        </p:nvSpPr>
        <p:spPr>
          <a:xfrm>
            <a:off x="228600" y="1869829"/>
            <a:ext cx="8610600" cy="6801862"/>
          </a:xfrm>
          <a:prstGeom prst="rect">
            <a:avLst/>
          </a:prstGeom>
          <a:noFill/>
        </p:spPr>
        <p:txBody>
          <a:bodyPr wrap="square" rtlCol="0">
            <a:spAutoFit/>
          </a:bodyPr>
          <a:lstStyle/>
          <a:p>
            <a:r>
              <a:rPr lang="en-US" sz="3200">
                <a:solidFill>
                  <a:srgbClr val="0070C0"/>
                </a:solidFill>
                <a:latin typeface="Roboto" panose="020B0604020202020204" charset="0"/>
                <a:ea typeface="Roboto" panose="020B0604020202020204" charset="0"/>
                <a:cs typeface="Roboto" panose="020B0604020202020204" charset="0"/>
              </a:rPr>
              <a:t>img</a:t>
            </a:r>
            <a:r>
              <a:rPr lang="en-US" sz="3200">
                <a:latin typeface="Roboto" panose="020B0604020202020204" charset="0"/>
                <a:ea typeface="Roboto" panose="020B0604020202020204" charset="0"/>
                <a:cs typeface="Roboto" panose="020B0604020202020204" charset="0"/>
              </a:rPr>
              <a:t> = </a:t>
            </a:r>
            <a:r>
              <a:rPr lang="en-US" sz="3200">
                <a:solidFill>
                  <a:srgbClr val="00A181"/>
                </a:solidFill>
                <a:latin typeface="Roboto" panose="020B0604020202020204" charset="0"/>
                <a:ea typeface="Roboto" panose="020B0604020202020204" charset="0"/>
                <a:cs typeface="Roboto" panose="020B0604020202020204" charset="0"/>
              </a:rPr>
              <a:t>imread</a:t>
            </a:r>
            <a:r>
              <a:rPr lang="en-US" sz="3200">
                <a:latin typeface="Roboto" panose="020B0604020202020204" charset="0"/>
                <a:ea typeface="Roboto" panose="020B0604020202020204" charset="0"/>
                <a:cs typeface="Roboto" panose="020B0604020202020204" charset="0"/>
              </a:rPr>
              <a:t>(</a:t>
            </a:r>
            <a:r>
              <a:rPr lang="en-US" sz="3200">
                <a:solidFill>
                  <a:schemeClr val="accent6">
                    <a:lumMod val="75000"/>
                  </a:schemeClr>
                </a:solidFill>
                <a:latin typeface="Roboto" panose="020B0604020202020204" charset="0"/>
                <a:ea typeface="Roboto" panose="020B0604020202020204" charset="0"/>
                <a:cs typeface="Roboto" panose="020B0604020202020204" charset="0"/>
              </a:rPr>
              <a:t>'2.jpg'</a:t>
            </a:r>
            <a:r>
              <a:rPr lang="en-US" sz="3200">
                <a:latin typeface="Roboto" panose="020B0604020202020204" charset="0"/>
                <a:ea typeface="Roboto" panose="020B0604020202020204" charset="0"/>
                <a:cs typeface="Roboto" panose="020B0604020202020204" charset="0"/>
              </a:rPr>
              <a:t>);</a:t>
            </a:r>
          </a:p>
          <a:p>
            <a:r>
              <a:rPr lang="en-US" sz="3200">
                <a:solidFill>
                  <a:srgbClr val="0070C0"/>
                </a:solidFill>
                <a:latin typeface="Roboto" panose="020B0604020202020204" charset="0"/>
                <a:ea typeface="Roboto" panose="020B0604020202020204" charset="0"/>
                <a:cs typeface="Roboto" panose="020B0604020202020204" charset="0"/>
              </a:rPr>
              <a:t>img_gray </a:t>
            </a:r>
            <a:r>
              <a:rPr lang="en-US" sz="3200">
                <a:latin typeface="Roboto" panose="020B0604020202020204" charset="0"/>
                <a:ea typeface="Roboto" panose="020B0604020202020204" charset="0"/>
                <a:cs typeface="Roboto" panose="020B0604020202020204" charset="0"/>
              </a:rPr>
              <a:t>= </a:t>
            </a:r>
            <a:r>
              <a:rPr lang="en-US" sz="3200">
                <a:solidFill>
                  <a:srgbClr val="00A181"/>
                </a:solidFill>
                <a:latin typeface="Roboto" panose="020B0604020202020204" charset="0"/>
                <a:ea typeface="Roboto" panose="020B0604020202020204" charset="0"/>
                <a:cs typeface="Roboto" panose="020B0604020202020204" charset="0"/>
              </a:rPr>
              <a:t>rgb2gray</a:t>
            </a:r>
            <a:r>
              <a:rPr lang="en-US" sz="3200">
                <a:latin typeface="Roboto" panose="020B0604020202020204" charset="0"/>
                <a:ea typeface="Roboto" panose="020B0604020202020204" charset="0"/>
                <a:cs typeface="Roboto" panose="020B0604020202020204" charset="0"/>
              </a:rPr>
              <a:t>(</a:t>
            </a:r>
            <a:r>
              <a:rPr lang="en-US" sz="3200">
                <a:solidFill>
                  <a:srgbClr val="0070C0"/>
                </a:solidFill>
                <a:latin typeface="Roboto" panose="020B0604020202020204" charset="0"/>
                <a:ea typeface="Roboto" panose="020B0604020202020204" charset="0"/>
                <a:cs typeface="Roboto" panose="020B0604020202020204" charset="0"/>
              </a:rPr>
              <a:t>img</a:t>
            </a:r>
            <a:r>
              <a:rPr lang="en-US" sz="3200">
                <a:latin typeface="Roboto" panose="020B0604020202020204" charset="0"/>
                <a:ea typeface="Roboto" panose="020B0604020202020204" charset="0"/>
                <a:cs typeface="Roboto" panose="020B0604020202020204" charset="0"/>
              </a:rPr>
              <a:t>);</a:t>
            </a:r>
          </a:p>
          <a:p>
            <a:r>
              <a:rPr lang="en-US" sz="3200">
                <a:solidFill>
                  <a:srgbClr val="0070C0"/>
                </a:solidFill>
                <a:latin typeface="Roboto" panose="020B0604020202020204" charset="0"/>
                <a:ea typeface="Roboto" panose="020B0604020202020204" charset="0"/>
                <a:cs typeface="Roboto" panose="020B0604020202020204" charset="0"/>
              </a:rPr>
              <a:t>window_size </a:t>
            </a:r>
            <a:r>
              <a:rPr lang="en-US" sz="3200">
                <a:latin typeface="Roboto" panose="020B0604020202020204" charset="0"/>
                <a:ea typeface="Roboto" panose="020B0604020202020204" charset="0"/>
                <a:cs typeface="Roboto" panose="020B0604020202020204" charset="0"/>
              </a:rPr>
              <a:t>= </a:t>
            </a:r>
            <a:r>
              <a:rPr lang="en-US" sz="3200">
                <a:solidFill>
                  <a:srgbClr val="FF0000"/>
                </a:solidFill>
                <a:latin typeface="Roboto" panose="020B0604020202020204" charset="0"/>
                <a:ea typeface="Roboto" panose="020B0604020202020204" charset="0"/>
                <a:cs typeface="Roboto" panose="020B0604020202020204" charset="0"/>
              </a:rPr>
              <a:t>21</a:t>
            </a:r>
            <a:r>
              <a:rPr lang="en-US" sz="3200">
                <a:latin typeface="Roboto" panose="020B0604020202020204" charset="0"/>
                <a:ea typeface="Roboto" panose="020B0604020202020204" charset="0"/>
                <a:cs typeface="Roboto" panose="020B0604020202020204" charset="0"/>
              </a:rPr>
              <a:t>;</a:t>
            </a:r>
          </a:p>
          <a:p>
            <a:pPr>
              <a:spcBef>
                <a:spcPts val="1200"/>
              </a:spcBef>
              <a:spcAft>
                <a:spcPts val="1200"/>
              </a:spcAft>
            </a:pPr>
            <a:r>
              <a:rPr lang="en-US" sz="3200">
                <a:solidFill>
                  <a:srgbClr val="0070C0"/>
                </a:solidFill>
                <a:latin typeface="Roboto" panose="020B0604020202020204" charset="0"/>
                <a:ea typeface="Roboto" panose="020B0604020202020204" charset="0"/>
                <a:cs typeface="Roboto" panose="020B0604020202020204" charset="0"/>
              </a:rPr>
              <a:t>threshold</a:t>
            </a:r>
            <a:r>
              <a:rPr lang="en-US" sz="3200">
                <a:latin typeface="Roboto" panose="020B0604020202020204" charset="0"/>
                <a:ea typeface="Roboto" panose="020B0604020202020204" charset="0"/>
                <a:cs typeface="Roboto" panose="020B0604020202020204" charset="0"/>
              </a:rPr>
              <a:t> = </a:t>
            </a:r>
            <a:r>
              <a:rPr lang="en-US" sz="3200">
                <a:solidFill>
                  <a:srgbClr val="00A181"/>
                </a:solidFill>
                <a:latin typeface="Roboto" panose="020B0604020202020204" charset="0"/>
                <a:ea typeface="Roboto" panose="020B0604020202020204" charset="0"/>
                <a:cs typeface="Roboto" panose="020B0604020202020204" charset="0"/>
              </a:rPr>
              <a:t>adaptthresh</a:t>
            </a:r>
            <a:r>
              <a:rPr lang="en-US" sz="3200">
                <a:latin typeface="Roboto" panose="020B0604020202020204" charset="0"/>
                <a:ea typeface="Roboto" panose="020B0604020202020204" charset="0"/>
                <a:cs typeface="Roboto" panose="020B0604020202020204" charset="0"/>
              </a:rPr>
              <a:t>(</a:t>
            </a:r>
            <a:r>
              <a:rPr lang="en-US" sz="3200">
                <a:solidFill>
                  <a:srgbClr val="0070C0"/>
                </a:solidFill>
                <a:latin typeface="Roboto" panose="020B0604020202020204" charset="0"/>
                <a:ea typeface="Roboto" panose="020B0604020202020204" charset="0"/>
                <a:cs typeface="Roboto" panose="020B0604020202020204" charset="0"/>
              </a:rPr>
              <a:t>img_gray</a:t>
            </a:r>
            <a:r>
              <a:rPr lang="en-US" sz="3200">
                <a:latin typeface="Roboto" panose="020B0604020202020204" charset="0"/>
                <a:ea typeface="Roboto" panose="020B0604020202020204" charset="0"/>
                <a:cs typeface="Roboto" panose="020B0604020202020204" charset="0"/>
              </a:rPr>
              <a:t>, </a:t>
            </a:r>
            <a:r>
              <a:rPr lang="en-US" sz="3200">
                <a:solidFill>
                  <a:srgbClr val="FF0000"/>
                </a:solidFill>
                <a:latin typeface="Roboto" panose="020B0604020202020204" charset="0"/>
                <a:ea typeface="Roboto" panose="020B0604020202020204" charset="0"/>
                <a:cs typeface="Roboto" panose="020B0604020202020204" charset="0"/>
              </a:rPr>
              <a:t>0.5</a:t>
            </a:r>
            <a:r>
              <a:rPr lang="en-US" sz="3200">
                <a:latin typeface="Roboto" panose="020B0604020202020204" charset="0"/>
                <a:ea typeface="Roboto" panose="020B0604020202020204" charset="0"/>
                <a:cs typeface="Roboto" panose="020B0604020202020204" charset="0"/>
              </a:rPr>
              <a:t>, </a:t>
            </a:r>
            <a:r>
              <a:rPr lang="en-US" sz="3200">
                <a:solidFill>
                  <a:schemeClr val="accent6">
                    <a:lumMod val="75000"/>
                  </a:schemeClr>
                </a:solidFill>
                <a:latin typeface="Roboto" panose="020B0604020202020204" charset="0"/>
                <a:ea typeface="Roboto" panose="020B0604020202020204" charset="0"/>
                <a:cs typeface="Roboto" panose="020B0604020202020204" charset="0"/>
              </a:rPr>
              <a:t>‘NeighborhoodSize’</a:t>
            </a:r>
            <a:r>
              <a:rPr lang="en-US" sz="3200">
                <a:latin typeface="Roboto" panose="020B0604020202020204" charset="0"/>
                <a:ea typeface="Roboto" panose="020B0604020202020204" charset="0"/>
                <a:cs typeface="Roboto" panose="020B0604020202020204" charset="0"/>
              </a:rPr>
              <a:t>, </a:t>
            </a:r>
            <a:r>
              <a:rPr lang="en-US" sz="3200">
                <a:solidFill>
                  <a:srgbClr val="0070C0"/>
                </a:solidFill>
                <a:latin typeface="Roboto" panose="020B0604020202020204" charset="0"/>
                <a:ea typeface="Roboto" panose="020B0604020202020204" charset="0"/>
                <a:cs typeface="Roboto" panose="020B0604020202020204" charset="0"/>
              </a:rPr>
              <a:t>window_size</a:t>
            </a:r>
            <a:r>
              <a:rPr lang="en-US" sz="3200">
                <a:latin typeface="Roboto" panose="020B0604020202020204" charset="0"/>
                <a:ea typeface="Roboto" panose="020B0604020202020204" charset="0"/>
                <a:cs typeface="Roboto" panose="020B0604020202020204" charset="0"/>
              </a:rPr>
              <a:t>);</a:t>
            </a:r>
          </a:p>
          <a:p>
            <a:r>
              <a:rPr lang="en-US" sz="3200">
                <a:solidFill>
                  <a:srgbClr val="0070C0"/>
                </a:solidFill>
                <a:latin typeface="Roboto" panose="020B0604020202020204" charset="0"/>
                <a:ea typeface="Roboto" panose="020B0604020202020204" charset="0"/>
                <a:cs typeface="Roboto" panose="020B0604020202020204" charset="0"/>
              </a:rPr>
              <a:t>img_binary </a:t>
            </a:r>
            <a:r>
              <a:rPr lang="en-US" sz="3200">
                <a:latin typeface="Roboto" panose="020B0604020202020204" charset="0"/>
                <a:ea typeface="Roboto" panose="020B0604020202020204" charset="0"/>
                <a:cs typeface="Roboto" panose="020B0604020202020204" charset="0"/>
              </a:rPr>
              <a:t>= </a:t>
            </a:r>
            <a:r>
              <a:rPr lang="en-US" sz="3200">
                <a:solidFill>
                  <a:srgbClr val="00A181"/>
                </a:solidFill>
                <a:latin typeface="Roboto" panose="020B0604020202020204" charset="0"/>
                <a:ea typeface="Roboto" panose="020B0604020202020204" charset="0"/>
                <a:cs typeface="Roboto" panose="020B0604020202020204" charset="0"/>
              </a:rPr>
              <a:t>imbinarize</a:t>
            </a:r>
            <a:r>
              <a:rPr lang="en-US" sz="3200">
                <a:latin typeface="Roboto" panose="020B0604020202020204" charset="0"/>
                <a:ea typeface="Roboto" panose="020B0604020202020204" charset="0"/>
                <a:cs typeface="Roboto" panose="020B0604020202020204" charset="0"/>
              </a:rPr>
              <a:t>(</a:t>
            </a:r>
            <a:r>
              <a:rPr lang="en-US" sz="3200">
                <a:solidFill>
                  <a:srgbClr val="0070C0"/>
                </a:solidFill>
                <a:latin typeface="Roboto" panose="020B0604020202020204" charset="0"/>
                <a:ea typeface="Roboto" panose="020B0604020202020204" charset="0"/>
                <a:cs typeface="Roboto" panose="020B0604020202020204" charset="0"/>
              </a:rPr>
              <a:t>img_gray</a:t>
            </a:r>
            <a:r>
              <a:rPr lang="en-US" sz="3200">
                <a:latin typeface="Roboto" panose="020B0604020202020204" charset="0"/>
                <a:ea typeface="Roboto" panose="020B0604020202020204" charset="0"/>
                <a:cs typeface="Roboto" panose="020B0604020202020204" charset="0"/>
              </a:rPr>
              <a:t>, </a:t>
            </a:r>
            <a:r>
              <a:rPr lang="en-US" sz="3200">
                <a:solidFill>
                  <a:srgbClr val="0070C0"/>
                </a:solidFill>
                <a:latin typeface="Roboto" panose="020B0604020202020204" charset="0"/>
                <a:ea typeface="Roboto" panose="020B0604020202020204" charset="0"/>
                <a:cs typeface="Roboto" panose="020B0604020202020204" charset="0"/>
              </a:rPr>
              <a:t>threshold</a:t>
            </a:r>
            <a:r>
              <a:rPr lang="en-US" sz="3200">
                <a:latin typeface="Roboto" panose="020B0604020202020204" charset="0"/>
                <a:ea typeface="Roboto" panose="020B0604020202020204" charset="0"/>
                <a:cs typeface="Roboto" panose="020B0604020202020204" charset="0"/>
              </a:rPr>
              <a:t>);</a:t>
            </a:r>
          </a:p>
          <a:p>
            <a:r>
              <a:rPr lang="en-US" sz="3200">
                <a:solidFill>
                  <a:srgbClr val="00A181"/>
                </a:solidFill>
                <a:latin typeface="Roboto" panose="020B0604020202020204" charset="0"/>
                <a:ea typeface="Roboto" panose="020B0604020202020204" charset="0"/>
                <a:cs typeface="Roboto" panose="020B0604020202020204" charset="0"/>
              </a:rPr>
              <a:t>figure</a:t>
            </a:r>
            <a:r>
              <a:rPr lang="en-US" sz="3200">
                <a:latin typeface="Roboto" panose="020B0604020202020204" charset="0"/>
                <a:ea typeface="Roboto" panose="020B0604020202020204" charset="0"/>
                <a:cs typeface="Roboto" panose="020B0604020202020204" charset="0"/>
              </a:rPr>
              <a:t>;</a:t>
            </a:r>
          </a:p>
          <a:p>
            <a:r>
              <a:rPr lang="en-US" sz="3200">
                <a:solidFill>
                  <a:srgbClr val="00A181"/>
                </a:solidFill>
                <a:latin typeface="Roboto" panose="020B0604020202020204" charset="0"/>
                <a:ea typeface="Roboto" panose="020B0604020202020204" charset="0"/>
                <a:cs typeface="Roboto" panose="020B0604020202020204" charset="0"/>
              </a:rPr>
              <a:t>subplot</a:t>
            </a:r>
            <a:r>
              <a:rPr lang="en-US" sz="3200">
                <a:latin typeface="Roboto" panose="020B0604020202020204" charset="0"/>
                <a:ea typeface="Roboto" panose="020B0604020202020204" charset="0"/>
                <a:cs typeface="Roboto" panose="020B0604020202020204" charset="0"/>
              </a:rPr>
              <a:t>(</a:t>
            </a:r>
            <a:r>
              <a:rPr lang="en-US" sz="3200">
                <a:solidFill>
                  <a:srgbClr val="FF0000"/>
                </a:solidFill>
                <a:latin typeface="Roboto" panose="020B0604020202020204" charset="0"/>
                <a:ea typeface="Roboto" panose="020B0604020202020204" charset="0"/>
                <a:cs typeface="Roboto" panose="020B0604020202020204" charset="0"/>
              </a:rPr>
              <a:t>1</a:t>
            </a:r>
            <a:r>
              <a:rPr lang="en-US" sz="3200">
                <a:latin typeface="Roboto" panose="020B0604020202020204" charset="0"/>
                <a:ea typeface="Roboto" panose="020B0604020202020204" charset="0"/>
                <a:cs typeface="Roboto" panose="020B0604020202020204" charset="0"/>
              </a:rPr>
              <a:t>, </a:t>
            </a:r>
            <a:r>
              <a:rPr lang="en-US" sz="3200">
                <a:solidFill>
                  <a:srgbClr val="FF0000"/>
                </a:solidFill>
                <a:latin typeface="Roboto" panose="020B0604020202020204" charset="0"/>
                <a:ea typeface="Roboto" panose="020B0604020202020204" charset="0"/>
                <a:cs typeface="Roboto" panose="020B0604020202020204" charset="0"/>
              </a:rPr>
              <a:t>2</a:t>
            </a:r>
            <a:r>
              <a:rPr lang="en-US" sz="3200">
                <a:latin typeface="Roboto" panose="020B0604020202020204" charset="0"/>
                <a:ea typeface="Roboto" panose="020B0604020202020204" charset="0"/>
                <a:cs typeface="Roboto" panose="020B0604020202020204" charset="0"/>
              </a:rPr>
              <a:t>, </a:t>
            </a:r>
            <a:r>
              <a:rPr lang="en-US" sz="3200">
                <a:solidFill>
                  <a:srgbClr val="FF0000"/>
                </a:solidFill>
                <a:latin typeface="Roboto" panose="020B0604020202020204" charset="0"/>
                <a:ea typeface="Roboto" panose="020B0604020202020204" charset="0"/>
                <a:cs typeface="Roboto" panose="020B0604020202020204" charset="0"/>
              </a:rPr>
              <a:t>1</a:t>
            </a:r>
            <a:r>
              <a:rPr lang="en-US" sz="3200">
                <a:latin typeface="Roboto" panose="020B0604020202020204" charset="0"/>
                <a:ea typeface="Roboto" panose="020B0604020202020204" charset="0"/>
                <a:cs typeface="Roboto" panose="020B0604020202020204" charset="0"/>
              </a:rPr>
              <a:t>);</a:t>
            </a:r>
          </a:p>
          <a:p>
            <a:r>
              <a:rPr lang="en-US" sz="3200">
                <a:solidFill>
                  <a:srgbClr val="00A181"/>
                </a:solidFill>
                <a:latin typeface="Roboto" panose="020B0604020202020204" charset="0"/>
                <a:ea typeface="Roboto" panose="020B0604020202020204" charset="0"/>
                <a:cs typeface="Roboto" panose="020B0604020202020204" charset="0"/>
              </a:rPr>
              <a:t>imshow</a:t>
            </a:r>
            <a:r>
              <a:rPr lang="en-US" sz="3200">
                <a:latin typeface="Roboto" panose="020B0604020202020204" charset="0"/>
                <a:ea typeface="Roboto" panose="020B0604020202020204" charset="0"/>
                <a:cs typeface="Roboto" panose="020B0604020202020204" charset="0"/>
              </a:rPr>
              <a:t>(</a:t>
            </a:r>
            <a:r>
              <a:rPr lang="en-US" sz="3200">
                <a:solidFill>
                  <a:srgbClr val="0070C0"/>
                </a:solidFill>
                <a:latin typeface="Roboto" panose="020B0604020202020204" charset="0"/>
                <a:ea typeface="Roboto" panose="020B0604020202020204" charset="0"/>
                <a:cs typeface="Roboto" panose="020B0604020202020204" charset="0"/>
              </a:rPr>
              <a:t>img</a:t>
            </a:r>
            <a:r>
              <a:rPr lang="en-US" sz="3200">
                <a:latin typeface="Roboto" panose="020B0604020202020204" charset="0"/>
                <a:ea typeface="Roboto" panose="020B0604020202020204" charset="0"/>
                <a:cs typeface="Roboto" panose="020B0604020202020204" charset="0"/>
              </a:rPr>
              <a:t>);</a:t>
            </a:r>
          </a:p>
          <a:p>
            <a:r>
              <a:rPr lang="en-US" sz="3200">
                <a:solidFill>
                  <a:srgbClr val="00A181"/>
                </a:solidFill>
                <a:latin typeface="Roboto" panose="020B0604020202020204" charset="0"/>
                <a:ea typeface="Roboto" panose="020B0604020202020204" charset="0"/>
                <a:cs typeface="Roboto" panose="020B0604020202020204" charset="0"/>
              </a:rPr>
              <a:t>title</a:t>
            </a:r>
            <a:r>
              <a:rPr lang="en-US" sz="3200">
                <a:latin typeface="Roboto" panose="020B0604020202020204" charset="0"/>
                <a:ea typeface="Roboto" panose="020B0604020202020204" charset="0"/>
                <a:cs typeface="Roboto" panose="020B0604020202020204" charset="0"/>
              </a:rPr>
              <a:t>(</a:t>
            </a:r>
            <a:r>
              <a:rPr lang="en-US" sz="3200">
                <a:solidFill>
                  <a:schemeClr val="accent6">
                    <a:lumMod val="75000"/>
                  </a:schemeClr>
                </a:solidFill>
                <a:latin typeface="Roboto" panose="020B0604020202020204" charset="0"/>
                <a:ea typeface="Roboto" panose="020B0604020202020204" charset="0"/>
                <a:cs typeface="Roboto" panose="020B0604020202020204" charset="0"/>
              </a:rPr>
              <a:t>'Original Image'</a:t>
            </a:r>
            <a:r>
              <a:rPr lang="en-US" sz="3200">
                <a:latin typeface="Roboto" panose="020B0604020202020204" charset="0"/>
                <a:ea typeface="Roboto" panose="020B0604020202020204" charset="0"/>
                <a:cs typeface="Roboto" panose="020B0604020202020204" charset="0"/>
              </a:rPr>
              <a:t>);</a:t>
            </a:r>
          </a:p>
          <a:p>
            <a:r>
              <a:rPr lang="en-US" sz="3200">
                <a:solidFill>
                  <a:srgbClr val="00A181"/>
                </a:solidFill>
                <a:latin typeface="Roboto" panose="020B0604020202020204" charset="0"/>
                <a:ea typeface="Roboto" panose="020B0604020202020204" charset="0"/>
                <a:cs typeface="Roboto" panose="020B0604020202020204" charset="0"/>
              </a:rPr>
              <a:t>subplot</a:t>
            </a:r>
            <a:r>
              <a:rPr lang="en-US" sz="3200">
                <a:latin typeface="Roboto" panose="020B0604020202020204" charset="0"/>
                <a:ea typeface="Roboto" panose="020B0604020202020204" charset="0"/>
                <a:cs typeface="Roboto" panose="020B0604020202020204" charset="0"/>
              </a:rPr>
              <a:t>(</a:t>
            </a:r>
            <a:r>
              <a:rPr lang="en-US" sz="3200">
                <a:solidFill>
                  <a:srgbClr val="FF0000"/>
                </a:solidFill>
                <a:latin typeface="Roboto" panose="020B0604020202020204" charset="0"/>
                <a:ea typeface="Roboto" panose="020B0604020202020204" charset="0"/>
                <a:cs typeface="Roboto" panose="020B0604020202020204" charset="0"/>
              </a:rPr>
              <a:t>1</a:t>
            </a:r>
            <a:r>
              <a:rPr lang="en-US" sz="3200">
                <a:latin typeface="Roboto" panose="020B0604020202020204" charset="0"/>
                <a:ea typeface="Roboto" panose="020B0604020202020204" charset="0"/>
                <a:cs typeface="Roboto" panose="020B0604020202020204" charset="0"/>
              </a:rPr>
              <a:t>, </a:t>
            </a:r>
            <a:r>
              <a:rPr lang="en-US" sz="3200">
                <a:solidFill>
                  <a:srgbClr val="FF0000"/>
                </a:solidFill>
                <a:latin typeface="Roboto" panose="020B0604020202020204" charset="0"/>
                <a:ea typeface="Roboto" panose="020B0604020202020204" charset="0"/>
                <a:cs typeface="Roboto" panose="020B0604020202020204" charset="0"/>
              </a:rPr>
              <a:t>2</a:t>
            </a:r>
            <a:r>
              <a:rPr lang="en-US" sz="3200">
                <a:latin typeface="Roboto" panose="020B0604020202020204" charset="0"/>
                <a:ea typeface="Roboto" panose="020B0604020202020204" charset="0"/>
                <a:cs typeface="Roboto" panose="020B0604020202020204" charset="0"/>
              </a:rPr>
              <a:t>, </a:t>
            </a:r>
            <a:r>
              <a:rPr lang="en-US" sz="3200">
                <a:solidFill>
                  <a:srgbClr val="FF0000"/>
                </a:solidFill>
                <a:latin typeface="Roboto" panose="020B0604020202020204" charset="0"/>
                <a:ea typeface="Roboto" panose="020B0604020202020204" charset="0"/>
                <a:cs typeface="Roboto" panose="020B0604020202020204" charset="0"/>
              </a:rPr>
              <a:t>2</a:t>
            </a:r>
            <a:r>
              <a:rPr lang="en-US" sz="3200">
                <a:latin typeface="Roboto" panose="020B0604020202020204" charset="0"/>
                <a:ea typeface="Roboto" panose="020B0604020202020204" charset="0"/>
                <a:cs typeface="Roboto" panose="020B0604020202020204" charset="0"/>
              </a:rPr>
              <a:t>);</a:t>
            </a:r>
          </a:p>
          <a:p>
            <a:r>
              <a:rPr lang="en-US" sz="3200">
                <a:solidFill>
                  <a:srgbClr val="00A181"/>
                </a:solidFill>
                <a:latin typeface="Roboto" panose="020B0604020202020204" charset="0"/>
                <a:ea typeface="Roboto" panose="020B0604020202020204" charset="0"/>
                <a:cs typeface="Roboto" panose="020B0604020202020204" charset="0"/>
              </a:rPr>
              <a:t>imshow</a:t>
            </a:r>
            <a:r>
              <a:rPr lang="en-US" sz="3200">
                <a:latin typeface="Roboto" panose="020B0604020202020204" charset="0"/>
                <a:ea typeface="Roboto" panose="020B0604020202020204" charset="0"/>
                <a:cs typeface="Roboto" panose="020B0604020202020204" charset="0"/>
              </a:rPr>
              <a:t>(</a:t>
            </a:r>
            <a:r>
              <a:rPr lang="en-US" sz="3200">
                <a:solidFill>
                  <a:srgbClr val="0070C0"/>
                </a:solidFill>
                <a:latin typeface="Roboto" panose="020B0604020202020204" charset="0"/>
                <a:ea typeface="Roboto" panose="020B0604020202020204" charset="0"/>
                <a:cs typeface="Roboto" panose="020B0604020202020204" charset="0"/>
              </a:rPr>
              <a:t>img_binary</a:t>
            </a:r>
            <a:r>
              <a:rPr lang="en-US" sz="3200">
                <a:latin typeface="Roboto" panose="020B0604020202020204" charset="0"/>
                <a:ea typeface="Roboto" panose="020B0604020202020204" charset="0"/>
                <a:cs typeface="Roboto" panose="020B0604020202020204" charset="0"/>
              </a:rPr>
              <a:t>);</a:t>
            </a:r>
          </a:p>
          <a:p>
            <a:r>
              <a:rPr lang="en-US" sz="3200">
                <a:solidFill>
                  <a:srgbClr val="00A181"/>
                </a:solidFill>
                <a:latin typeface="Roboto" panose="020B0604020202020204" charset="0"/>
                <a:ea typeface="Roboto" panose="020B0604020202020204" charset="0"/>
                <a:cs typeface="Roboto" panose="020B0604020202020204" charset="0"/>
              </a:rPr>
              <a:t>title</a:t>
            </a:r>
            <a:r>
              <a:rPr lang="en-US" sz="3200">
                <a:latin typeface="Roboto" panose="020B0604020202020204" charset="0"/>
                <a:ea typeface="Roboto" panose="020B0604020202020204" charset="0"/>
                <a:cs typeface="Roboto" panose="020B0604020202020204" charset="0"/>
              </a:rPr>
              <a:t>(</a:t>
            </a:r>
            <a:r>
              <a:rPr lang="en-US" sz="3200">
                <a:solidFill>
                  <a:schemeClr val="accent6">
                    <a:lumMod val="75000"/>
                  </a:schemeClr>
                </a:solidFill>
                <a:latin typeface="Roboto" panose="020B0604020202020204" charset="0"/>
                <a:ea typeface="Roboto" panose="020B0604020202020204" charset="0"/>
                <a:cs typeface="Roboto" panose="020B0604020202020204" charset="0"/>
              </a:rPr>
              <a:t>'Binary Image'</a:t>
            </a:r>
            <a:r>
              <a:rPr lang="en-US" sz="3200">
                <a:latin typeface="Roboto" panose="020B0604020202020204" charset="0"/>
                <a:ea typeface="Roboto" panose="020B0604020202020204" charset="0"/>
                <a:cs typeface="Roboto" panose="020B0604020202020204" charset="0"/>
              </a:rPr>
              <a:t>);</a:t>
            </a:r>
            <a:endParaRPr lang="en-US" sz="3200" dirty="0">
              <a:latin typeface="Roboto" panose="020B0604020202020204" charset="0"/>
              <a:ea typeface="Roboto" panose="020B0604020202020204" charset="0"/>
              <a:cs typeface="Roboto" panose="020B0604020202020204" charset="0"/>
            </a:endParaRPr>
          </a:p>
        </p:txBody>
      </p:sp>
      <p:grpSp>
        <p:nvGrpSpPr>
          <p:cNvPr id="27" name="Group 27"/>
          <p:cNvGrpSpPr/>
          <p:nvPr/>
        </p:nvGrpSpPr>
        <p:grpSpPr>
          <a:xfrm>
            <a:off x="4191000" y="7505700"/>
            <a:ext cx="4201515" cy="3638531"/>
            <a:chOff x="0" y="0"/>
            <a:chExt cx="3619627" cy="3134614"/>
          </a:xfrm>
        </p:grpSpPr>
        <p:sp>
          <p:nvSpPr>
            <p:cNvPr id="28" name="Freeform 2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9" name="Group 29"/>
          <p:cNvGrpSpPr/>
          <p:nvPr/>
        </p:nvGrpSpPr>
        <p:grpSpPr>
          <a:xfrm>
            <a:off x="7467876" y="8833513"/>
            <a:ext cx="2481390" cy="2148895"/>
            <a:chOff x="0" y="0"/>
            <a:chExt cx="3619627" cy="3134614"/>
          </a:xfrm>
        </p:grpSpPr>
        <p:sp>
          <p:nvSpPr>
            <p:cNvPr id="30" name="Freeform 3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14" name="Group 13">
            <a:extLst>
              <a:ext uri="{FF2B5EF4-FFF2-40B4-BE49-F238E27FC236}">
                <a16:creationId xmlns:a16="http://schemas.microsoft.com/office/drawing/2014/main" id="{A3A71671-90BD-451E-AD95-7A70EB89D4F9}"/>
              </a:ext>
            </a:extLst>
          </p:cNvPr>
          <p:cNvGrpSpPr/>
          <p:nvPr/>
        </p:nvGrpSpPr>
        <p:grpSpPr>
          <a:xfrm>
            <a:off x="304800" y="193889"/>
            <a:ext cx="5553423" cy="842932"/>
            <a:chOff x="914400" y="800100"/>
            <a:chExt cx="5553423" cy="842932"/>
          </a:xfrm>
        </p:grpSpPr>
        <p:pic>
          <p:nvPicPr>
            <p:cNvPr id="16" name="Picture 15">
              <a:extLst>
                <a:ext uri="{FF2B5EF4-FFF2-40B4-BE49-F238E27FC236}">
                  <a16:creationId xmlns:a16="http://schemas.microsoft.com/office/drawing/2014/main" id="{6D24F013-5BA5-4CC3-BBE3-D0F5E671E5CC}"/>
                </a:ext>
              </a:extLst>
            </p:cNvPr>
            <p:cNvPicPr>
              <a:picLocks noChangeAspect="1"/>
            </p:cNvPicPr>
            <p:nvPr/>
          </p:nvPicPr>
          <p:blipFill>
            <a:blip r:embed="rId3"/>
            <a:stretch>
              <a:fillRect/>
            </a:stretch>
          </p:blipFill>
          <p:spPr>
            <a:xfrm>
              <a:off x="914400" y="800100"/>
              <a:ext cx="978508" cy="842932"/>
            </a:xfrm>
            <a:prstGeom prst="rect">
              <a:avLst/>
            </a:prstGeom>
          </p:spPr>
        </p:pic>
        <p:sp>
          <p:nvSpPr>
            <p:cNvPr id="17" name="TextBox 16">
              <a:extLst>
                <a:ext uri="{FF2B5EF4-FFF2-40B4-BE49-F238E27FC236}">
                  <a16:creationId xmlns:a16="http://schemas.microsoft.com/office/drawing/2014/main" id="{A08F4C2B-B375-486F-9C06-E7D1FEC24565}"/>
                </a:ext>
              </a:extLst>
            </p:cNvPr>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sp>
        <p:nvSpPr>
          <p:cNvPr id="20" name="TextBox 19">
            <a:extLst>
              <a:ext uri="{FF2B5EF4-FFF2-40B4-BE49-F238E27FC236}">
                <a16:creationId xmlns:a16="http://schemas.microsoft.com/office/drawing/2014/main" id="{A6C65C22-EB30-4223-B664-425E50A45F13}"/>
              </a:ext>
            </a:extLst>
          </p:cNvPr>
          <p:cNvSpPr txBox="1"/>
          <p:nvPr/>
        </p:nvSpPr>
        <p:spPr>
          <a:xfrm>
            <a:off x="5961436" y="729754"/>
            <a:ext cx="6365129" cy="830997"/>
          </a:xfrm>
          <a:prstGeom prst="rect">
            <a:avLst/>
          </a:prstGeom>
          <a:solidFill>
            <a:srgbClr val="004651"/>
          </a:solidFill>
        </p:spPr>
        <p:txBody>
          <a:bodyPr wrap="square" rtlCol="0">
            <a:spAutoFit/>
          </a:bodyPr>
          <a:lstStyle/>
          <a:p>
            <a:pPr algn="ctr"/>
            <a:r>
              <a:rPr lang="en-US" sz="4800" dirty="0">
                <a:solidFill>
                  <a:schemeClr val="bg1"/>
                </a:solidFill>
              </a:rPr>
              <a:t>4. </a:t>
            </a:r>
            <a:r>
              <a:rPr lang="en-US" sz="4800" dirty="0" err="1">
                <a:solidFill>
                  <a:schemeClr val="bg1"/>
                </a:solidFill>
              </a:rPr>
              <a:t>Phân</a:t>
            </a:r>
            <a:r>
              <a:rPr lang="en-US" sz="4800" dirty="0">
                <a:solidFill>
                  <a:schemeClr val="bg1"/>
                </a:solidFill>
              </a:rPr>
              <a:t> </a:t>
            </a:r>
            <a:r>
              <a:rPr lang="en-US" sz="4800" dirty="0" err="1">
                <a:solidFill>
                  <a:schemeClr val="bg1"/>
                </a:solidFill>
              </a:rPr>
              <a:t>ngưỡng</a:t>
            </a:r>
            <a:r>
              <a:rPr lang="en-US" sz="4800" dirty="0">
                <a:solidFill>
                  <a:schemeClr val="bg1"/>
                </a:solidFill>
              </a:rPr>
              <a:t> </a:t>
            </a:r>
            <a:r>
              <a:rPr lang="en-US" sz="4800" err="1">
                <a:solidFill>
                  <a:schemeClr val="bg1"/>
                </a:solidFill>
              </a:rPr>
              <a:t>cục</a:t>
            </a:r>
            <a:r>
              <a:rPr lang="en-US" sz="4800">
                <a:solidFill>
                  <a:schemeClr val="bg1"/>
                </a:solidFill>
              </a:rPr>
              <a:t> bộ</a:t>
            </a:r>
            <a:endParaRPr lang="en-US" sz="4800" dirty="0">
              <a:solidFill>
                <a:schemeClr val="bg1"/>
              </a:solidFill>
            </a:endParaRPr>
          </a:p>
        </p:txBody>
      </p:sp>
    </p:spTree>
    <p:extLst>
      <p:ext uri="{BB962C8B-B14F-4D97-AF65-F5344CB8AC3E}">
        <p14:creationId xmlns:p14="http://schemas.microsoft.com/office/powerpoint/2010/main" val="4102826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5"/>
          <p:cNvGrpSpPr/>
          <p:nvPr/>
        </p:nvGrpSpPr>
        <p:grpSpPr>
          <a:xfrm>
            <a:off x="6858000" y="8988364"/>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2" name="Group 11"/>
          <p:cNvGrpSpPr/>
          <p:nvPr/>
        </p:nvGrpSpPr>
        <p:grpSpPr>
          <a:xfrm>
            <a:off x="762000" y="349810"/>
            <a:ext cx="5553423" cy="842932"/>
            <a:chOff x="914400" y="800100"/>
            <a:chExt cx="5553423" cy="842932"/>
          </a:xfrm>
        </p:grpSpPr>
        <p:pic>
          <p:nvPicPr>
            <p:cNvPr id="13" name="Picture 12">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14" name="TextBox 13"/>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grpSp>
        <p:nvGrpSpPr>
          <p:cNvPr id="15" name="Group 2"/>
          <p:cNvGrpSpPr/>
          <p:nvPr/>
        </p:nvGrpSpPr>
        <p:grpSpPr>
          <a:xfrm>
            <a:off x="14586812" y="-1917771"/>
            <a:ext cx="6210236" cy="5378093"/>
            <a:chOff x="0" y="0"/>
            <a:chExt cx="3619627" cy="3134614"/>
          </a:xfrm>
        </p:grpSpPr>
        <p:sp>
          <p:nvSpPr>
            <p:cNvPr id="16"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7" name="Group 4"/>
          <p:cNvGrpSpPr/>
          <p:nvPr/>
        </p:nvGrpSpPr>
        <p:grpSpPr>
          <a:xfrm>
            <a:off x="11972579" y="-778176"/>
            <a:ext cx="3151914" cy="2729572"/>
            <a:chOff x="0" y="0"/>
            <a:chExt cx="3619627" cy="3134614"/>
          </a:xfrm>
        </p:grpSpPr>
        <p:sp>
          <p:nvSpPr>
            <p:cNvPr id="18"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20" name="TextBox 19"/>
          <p:cNvSpPr txBox="1"/>
          <p:nvPr/>
        </p:nvSpPr>
        <p:spPr>
          <a:xfrm>
            <a:off x="1733235" y="1028750"/>
            <a:ext cx="6824285" cy="830997"/>
          </a:xfrm>
          <a:prstGeom prst="rect">
            <a:avLst/>
          </a:prstGeom>
          <a:solidFill>
            <a:srgbClr val="004651"/>
          </a:solidFill>
        </p:spPr>
        <p:txBody>
          <a:bodyPr wrap="square" rtlCol="0">
            <a:spAutoFit/>
          </a:bodyPr>
          <a:lstStyle/>
          <a:p>
            <a:pPr algn="ctr"/>
            <a:r>
              <a:rPr lang="en-US" sz="4800" dirty="0">
                <a:solidFill>
                  <a:schemeClr val="bg1"/>
                </a:solidFill>
              </a:rPr>
              <a:t>5. </a:t>
            </a:r>
            <a:r>
              <a:rPr lang="en-US" sz="4800" dirty="0" err="1">
                <a:solidFill>
                  <a:schemeClr val="bg1"/>
                </a:solidFill>
              </a:rPr>
              <a:t>Phân</a:t>
            </a:r>
            <a:r>
              <a:rPr lang="en-US" sz="4800" dirty="0">
                <a:solidFill>
                  <a:schemeClr val="bg1"/>
                </a:solidFill>
              </a:rPr>
              <a:t> </a:t>
            </a:r>
            <a:r>
              <a:rPr lang="en-US" sz="4800" dirty="0" err="1">
                <a:solidFill>
                  <a:schemeClr val="bg1"/>
                </a:solidFill>
              </a:rPr>
              <a:t>ngưỡng</a:t>
            </a:r>
            <a:r>
              <a:rPr lang="en-US" sz="4800" dirty="0">
                <a:solidFill>
                  <a:schemeClr val="bg1"/>
                </a:solidFill>
              </a:rPr>
              <a:t> </a:t>
            </a:r>
            <a:r>
              <a:rPr lang="en-US" sz="4800" dirty="0" err="1">
                <a:solidFill>
                  <a:schemeClr val="bg1"/>
                </a:solidFill>
              </a:rPr>
              <a:t>toàn</a:t>
            </a:r>
            <a:r>
              <a:rPr lang="en-US" sz="4800" dirty="0">
                <a:solidFill>
                  <a:schemeClr val="bg1"/>
                </a:solidFill>
              </a:rPr>
              <a:t> </a:t>
            </a:r>
            <a:r>
              <a:rPr lang="en-US" sz="4800" dirty="0" err="1">
                <a:solidFill>
                  <a:schemeClr val="bg1"/>
                </a:solidFill>
              </a:rPr>
              <a:t>cục</a:t>
            </a:r>
            <a:endParaRPr lang="en-US" sz="4800" dirty="0">
              <a:solidFill>
                <a:schemeClr val="bg1"/>
              </a:solidFill>
            </a:endParaRPr>
          </a:p>
        </p:txBody>
      </p:sp>
      <p:pic>
        <p:nvPicPr>
          <p:cNvPr id="21" name="Picture 20"/>
          <p:cNvPicPr/>
          <p:nvPr/>
        </p:nvPicPr>
        <p:blipFill rotWithShape="1">
          <a:blip r:embed="rId3"/>
          <a:srcRect l="12537" t="17920" r="5200" b="8498"/>
          <a:stretch/>
        </p:blipFill>
        <p:spPr>
          <a:xfrm>
            <a:off x="152400" y="2522358"/>
            <a:ext cx="7944239" cy="6466006"/>
          </a:xfrm>
          <a:prstGeom prst="rect">
            <a:avLst/>
          </a:prstGeom>
          <a:effectLst>
            <a:softEdge rad="127000"/>
          </a:effectLst>
        </p:spPr>
      </p:pic>
      <p:sp>
        <p:nvSpPr>
          <p:cNvPr id="19" name="TextBox 18">
            <a:extLst>
              <a:ext uri="{FF2B5EF4-FFF2-40B4-BE49-F238E27FC236}">
                <a16:creationId xmlns:a16="http://schemas.microsoft.com/office/drawing/2014/main" id="{DE7538D4-6FBB-4D5D-9D2E-FFD9AE6EB69A}"/>
              </a:ext>
            </a:extLst>
          </p:cNvPr>
          <p:cNvSpPr txBox="1"/>
          <p:nvPr/>
        </p:nvSpPr>
        <p:spPr>
          <a:xfrm>
            <a:off x="9406257" y="3460322"/>
            <a:ext cx="7746877" cy="6247864"/>
          </a:xfrm>
          <a:prstGeom prst="rect">
            <a:avLst/>
          </a:prstGeom>
          <a:noFill/>
        </p:spPr>
        <p:txBody>
          <a:bodyPr wrap="square" rtlCol="0">
            <a:spAutoFit/>
          </a:bodyPr>
          <a:lstStyle/>
          <a:p>
            <a:pPr algn="just"/>
            <a:r>
              <a:rPr lang="en-US" sz="4000">
                <a:latin typeface="Roboto" panose="020B0604020202020204" charset="0"/>
                <a:ea typeface="Roboto" panose="020B0604020202020204" charset="0"/>
                <a:cs typeface="Roboto" panose="020B0604020202020204" charset="0"/>
              </a:rPr>
              <a:t>	Ngưỡng </a:t>
            </a:r>
            <a:r>
              <a:rPr lang="en-US" sz="4000" dirty="0" err="1">
                <a:latin typeface="Roboto" panose="020B0604020202020204" charset="0"/>
                <a:ea typeface="Roboto" panose="020B0604020202020204" charset="0"/>
                <a:cs typeface="Roboto" panose="020B0604020202020204" charset="0"/>
              </a:rPr>
              <a:t>toàn</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cục</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là</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phương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pháp</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ngưỡng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hình</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ảnh</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dựa</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trên</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một</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giá</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trị</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ngưỡng</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duy</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nhất</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được</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áp</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dụng</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trên</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toàn</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bộ</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ảnh</a:t>
            </a:r>
            <a:r>
              <a:rPr lang="en-US" sz="4000" dirty="0">
                <a:latin typeface="Roboto" panose="020B0604020202020204" charset="0"/>
                <a:ea typeface="Roboto" panose="020B0604020202020204" charset="0"/>
                <a:cs typeface="Roboto" panose="020B0604020202020204" charset="0"/>
              </a:rPr>
              <a:t>. </a:t>
            </a:r>
          </a:p>
          <a:p>
            <a:pPr algn="just"/>
            <a:r>
              <a:rPr lang="en-US" sz="4000">
                <a:latin typeface="Roboto" panose="020B0604020202020204" charset="0"/>
                <a:ea typeface="Roboto" panose="020B0604020202020204" charset="0"/>
                <a:cs typeface="Roboto" panose="020B0604020202020204" charset="0"/>
              </a:rPr>
              <a:t>	Phương </a:t>
            </a:r>
            <a:r>
              <a:rPr lang="en-US" sz="4000" dirty="0" err="1">
                <a:latin typeface="Roboto" panose="020B0604020202020204" charset="0"/>
                <a:ea typeface="Roboto" panose="020B0604020202020204" charset="0"/>
                <a:cs typeface="Roboto" panose="020B0604020202020204" charset="0"/>
              </a:rPr>
              <a:t>pháp</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ngưỡng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toàn</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cục</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là</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phương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pháp</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đơn</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giản</a:t>
            </a:r>
            <a:r>
              <a:rPr lang="en-US" sz="4000" b="1"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và</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nhanh</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chóng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tuy</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nhiên</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nó</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không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phù</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hợp</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với</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các</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ảnh</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có</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độ</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tương</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phản</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thấp</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hoặc</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có</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nhiễu</a:t>
            </a:r>
            <a:r>
              <a:rPr lang="en-US" sz="4000" b="1" dirty="0">
                <a:latin typeface="Roboto" panose="020B0604020202020204" charset="0"/>
                <a:ea typeface="Roboto" panose="020B0604020202020204" charset="0"/>
                <a:cs typeface="Roboto" panose="020B0604020202020204" charset="0"/>
              </a:rPr>
              <a:t>.</a:t>
            </a:r>
          </a:p>
          <a:p>
            <a:pPr algn="just"/>
            <a:endParaRPr lang="en-US" sz="4000" dirty="0">
              <a:latin typeface="Roboto" panose="020B0604020202020204" charset="0"/>
              <a:ea typeface="Roboto" panose="020B0604020202020204" charset="0"/>
              <a:cs typeface="Roboto" panose="020B0604020202020204" charset="0"/>
            </a:endParaRPr>
          </a:p>
        </p:txBody>
      </p:sp>
    </p:spTree>
    <p:extLst>
      <p:ext uri="{BB962C8B-B14F-4D97-AF65-F5344CB8AC3E}">
        <p14:creationId xmlns:p14="http://schemas.microsoft.com/office/powerpoint/2010/main" val="2264065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BF3268-E51A-4D2F-9424-B3AF6D779CB9}"/>
              </a:ext>
            </a:extLst>
          </p:cNvPr>
          <p:cNvPicPr>
            <a:picLocks noChangeAspect="1"/>
          </p:cNvPicPr>
          <p:nvPr/>
        </p:nvPicPr>
        <p:blipFill>
          <a:blip r:embed="rId2"/>
          <a:stretch>
            <a:fillRect/>
          </a:stretch>
        </p:blipFill>
        <p:spPr>
          <a:xfrm>
            <a:off x="7562492" y="2657295"/>
            <a:ext cx="11128643" cy="7106242"/>
          </a:xfrm>
          <a:prstGeom prst="rect">
            <a:avLst/>
          </a:prstGeom>
        </p:spPr>
      </p:pic>
      <p:grpSp>
        <p:nvGrpSpPr>
          <p:cNvPr id="25" name="Group 25"/>
          <p:cNvGrpSpPr/>
          <p:nvPr/>
        </p:nvGrpSpPr>
        <p:grpSpPr>
          <a:xfrm>
            <a:off x="15306647" y="-648452"/>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2" name="Group 11"/>
          <p:cNvGrpSpPr/>
          <p:nvPr/>
        </p:nvGrpSpPr>
        <p:grpSpPr>
          <a:xfrm>
            <a:off x="762000" y="349810"/>
            <a:ext cx="5553423" cy="842932"/>
            <a:chOff x="914400" y="800100"/>
            <a:chExt cx="5553423" cy="842932"/>
          </a:xfrm>
        </p:grpSpPr>
        <p:pic>
          <p:nvPicPr>
            <p:cNvPr id="13" name="Picture 12">
              <a:extLst>
                <a:ext uri="{FF2B5EF4-FFF2-40B4-BE49-F238E27FC236}">
                  <a16:creationId xmlns:a16="http://schemas.microsoft.com/office/drawing/2014/main" id="{BD812114-FF7C-870B-3CA3-56E3F050DD6B}"/>
                </a:ext>
              </a:extLst>
            </p:cNvPr>
            <p:cNvPicPr>
              <a:picLocks noChangeAspect="1"/>
            </p:cNvPicPr>
            <p:nvPr/>
          </p:nvPicPr>
          <p:blipFill>
            <a:blip r:embed="rId3"/>
            <a:stretch>
              <a:fillRect/>
            </a:stretch>
          </p:blipFill>
          <p:spPr>
            <a:xfrm>
              <a:off x="914400" y="800100"/>
              <a:ext cx="978508" cy="842932"/>
            </a:xfrm>
            <a:prstGeom prst="rect">
              <a:avLst/>
            </a:prstGeom>
          </p:spPr>
        </p:pic>
        <p:sp>
          <p:nvSpPr>
            <p:cNvPr id="14" name="TextBox 13"/>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grpSp>
        <p:nvGrpSpPr>
          <p:cNvPr id="15" name="Group 2"/>
          <p:cNvGrpSpPr/>
          <p:nvPr/>
        </p:nvGrpSpPr>
        <p:grpSpPr>
          <a:xfrm>
            <a:off x="8582920" y="-3162300"/>
            <a:ext cx="6210236" cy="5378093"/>
            <a:chOff x="0" y="0"/>
            <a:chExt cx="3619627" cy="3134614"/>
          </a:xfrm>
        </p:grpSpPr>
        <p:sp>
          <p:nvSpPr>
            <p:cNvPr id="16"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7" name="Group 4"/>
          <p:cNvGrpSpPr/>
          <p:nvPr/>
        </p:nvGrpSpPr>
        <p:grpSpPr>
          <a:xfrm>
            <a:off x="7562492" y="-1364786"/>
            <a:ext cx="3151914" cy="2729572"/>
            <a:chOff x="0" y="0"/>
            <a:chExt cx="3619627" cy="3134614"/>
          </a:xfrm>
        </p:grpSpPr>
        <p:sp>
          <p:nvSpPr>
            <p:cNvPr id="18"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4" name="TextBox 3">
            <a:extLst>
              <a:ext uri="{FF2B5EF4-FFF2-40B4-BE49-F238E27FC236}">
                <a16:creationId xmlns:a16="http://schemas.microsoft.com/office/drawing/2014/main" id="{CD5C5362-6BEF-41E6-9996-12B46D0AB1BA}"/>
              </a:ext>
            </a:extLst>
          </p:cNvPr>
          <p:cNvSpPr txBox="1"/>
          <p:nvPr/>
        </p:nvSpPr>
        <p:spPr>
          <a:xfrm>
            <a:off x="457200" y="2857500"/>
            <a:ext cx="6612357" cy="6309420"/>
          </a:xfrm>
          <a:prstGeom prst="rect">
            <a:avLst/>
          </a:prstGeom>
          <a:noFill/>
        </p:spPr>
        <p:txBody>
          <a:bodyPr wrap="square" rtlCol="0">
            <a:spAutoFit/>
          </a:bodyPr>
          <a:lstStyle/>
          <a:p>
            <a:r>
              <a:rPr lang="vi-VN" sz="3200">
                <a:solidFill>
                  <a:srgbClr val="0070C0"/>
                </a:solidFill>
              </a:rPr>
              <a:t>img</a:t>
            </a:r>
            <a:r>
              <a:rPr lang="vi-VN" sz="3200"/>
              <a:t> = </a:t>
            </a:r>
            <a:r>
              <a:rPr lang="vi-VN" sz="3200">
                <a:solidFill>
                  <a:srgbClr val="00A181"/>
                </a:solidFill>
              </a:rPr>
              <a:t>imread</a:t>
            </a:r>
            <a:r>
              <a:rPr lang="vi-VN" sz="3200"/>
              <a:t>(</a:t>
            </a:r>
            <a:r>
              <a:rPr lang="vi-VN" sz="3200">
                <a:solidFill>
                  <a:schemeClr val="accent6">
                    <a:lumMod val="75000"/>
                  </a:schemeClr>
                </a:solidFill>
              </a:rPr>
              <a:t>'lighthouse.png'</a:t>
            </a:r>
            <a:r>
              <a:rPr lang="vi-VN" sz="3200"/>
              <a:t>);</a:t>
            </a:r>
          </a:p>
          <a:p>
            <a:r>
              <a:rPr lang="vi-VN" sz="3200">
                <a:solidFill>
                  <a:srgbClr val="0070C0"/>
                </a:solidFill>
              </a:rPr>
              <a:t>img_gray </a:t>
            </a:r>
            <a:r>
              <a:rPr lang="vi-VN" sz="3200"/>
              <a:t>= </a:t>
            </a:r>
            <a:r>
              <a:rPr lang="vi-VN" sz="3200">
                <a:solidFill>
                  <a:srgbClr val="00A181"/>
                </a:solidFill>
              </a:rPr>
              <a:t>rgb2gray</a:t>
            </a:r>
            <a:r>
              <a:rPr lang="vi-VN" sz="3200"/>
              <a:t>(</a:t>
            </a:r>
            <a:r>
              <a:rPr lang="vi-VN" sz="3200">
                <a:solidFill>
                  <a:srgbClr val="0070C0"/>
                </a:solidFill>
              </a:rPr>
              <a:t>img</a:t>
            </a:r>
            <a:r>
              <a:rPr lang="vi-VN" sz="3200"/>
              <a:t>);</a:t>
            </a:r>
          </a:p>
          <a:p>
            <a:r>
              <a:rPr lang="vi-VN" sz="3200">
                <a:solidFill>
                  <a:srgbClr val="0070C0"/>
                </a:solidFill>
              </a:rPr>
              <a:t>threshold</a:t>
            </a:r>
            <a:r>
              <a:rPr lang="vi-VN" sz="3200"/>
              <a:t> = </a:t>
            </a:r>
            <a:r>
              <a:rPr lang="vi-VN" sz="3200">
                <a:solidFill>
                  <a:srgbClr val="FF0000"/>
                </a:solidFill>
              </a:rPr>
              <a:t>170</a:t>
            </a:r>
            <a:r>
              <a:rPr lang="vi-VN" sz="3200"/>
              <a:t>;</a:t>
            </a:r>
          </a:p>
          <a:p>
            <a:pPr>
              <a:spcBef>
                <a:spcPts val="1200"/>
              </a:spcBef>
              <a:spcAft>
                <a:spcPts val="1200"/>
              </a:spcAft>
            </a:pPr>
            <a:r>
              <a:rPr lang="vi-VN" sz="3200">
                <a:solidFill>
                  <a:srgbClr val="0070C0"/>
                </a:solidFill>
              </a:rPr>
              <a:t>img_binary </a:t>
            </a:r>
            <a:r>
              <a:rPr lang="vi-VN" sz="3200"/>
              <a:t>= </a:t>
            </a:r>
            <a:r>
              <a:rPr lang="vi-VN" sz="3200">
                <a:solidFill>
                  <a:srgbClr val="00A181"/>
                </a:solidFill>
              </a:rPr>
              <a:t>imbinarize</a:t>
            </a:r>
            <a:r>
              <a:rPr lang="vi-VN" sz="3200"/>
              <a:t>(</a:t>
            </a:r>
            <a:r>
              <a:rPr lang="vi-VN" sz="3200">
                <a:solidFill>
                  <a:srgbClr val="0070C0"/>
                </a:solidFill>
              </a:rPr>
              <a:t>img_gray</a:t>
            </a:r>
            <a:r>
              <a:rPr lang="vi-VN" sz="3200"/>
              <a:t>, </a:t>
            </a:r>
            <a:r>
              <a:rPr lang="vi-VN" sz="3200">
                <a:solidFill>
                  <a:srgbClr val="0070C0"/>
                </a:solidFill>
              </a:rPr>
              <a:t>threshold</a:t>
            </a:r>
            <a:r>
              <a:rPr lang="vi-VN" sz="3200"/>
              <a:t>/</a:t>
            </a:r>
            <a:r>
              <a:rPr lang="vi-VN" sz="3200">
                <a:solidFill>
                  <a:srgbClr val="FF0000"/>
                </a:solidFill>
              </a:rPr>
              <a:t>255</a:t>
            </a:r>
            <a:r>
              <a:rPr lang="vi-VN" sz="3200"/>
              <a:t>); </a:t>
            </a:r>
            <a:r>
              <a:rPr lang="vi-VN" sz="3200">
                <a:solidFill>
                  <a:schemeClr val="accent3"/>
                </a:solidFill>
              </a:rPr>
              <a:t>% áp dụng ngưỡng</a:t>
            </a:r>
          </a:p>
          <a:p>
            <a:r>
              <a:rPr lang="vi-VN" sz="3200">
                <a:solidFill>
                  <a:srgbClr val="00A181"/>
                </a:solidFill>
              </a:rPr>
              <a:t>figure</a:t>
            </a:r>
            <a:r>
              <a:rPr lang="vi-VN" sz="3200"/>
              <a:t>;</a:t>
            </a:r>
          </a:p>
          <a:p>
            <a:r>
              <a:rPr lang="vi-VN" sz="3200">
                <a:solidFill>
                  <a:srgbClr val="00A181"/>
                </a:solidFill>
              </a:rPr>
              <a:t>subplot</a:t>
            </a:r>
            <a:r>
              <a:rPr lang="vi-VN" sz="3200"/>
              <a:t>(</a:t>
            </a:r>
            <a:r>
              <a:rPr lang="vi-VN" sz="3200">
                <a:solidFill>
                  <a:srgbClr val="FF0000"/>
                </a:solidFill>
              </a:rPr>
              <a:t>1</a:t>
            </a:r>
            <a:r>
              <a:rPr lang="vi-VN" sz="3200"/>
              <a:t>, </a:t>
            </a:r>
            <a:r>
              <a:rPr lang="vi-VN" sz="3200">
                <a:solidFill>
                  <a:srgbClr val="FF0000"/>
                </a:solidFill>
              </a:rPr>
              <a:t>2</a:t>
            </a:r>
            <a:r>
              <a:rPr lang="vi-VN" sz="3200"/>
              <a:t>, </a:t>
            </a:r>
            <a:r>
              <a:rPr lang="vi-VN" sz="3200">
                <a:solidFill>
                  <a:srgbClr val="FF0000"/>
                </a:solidFill>
              </a:rPr>
              <a:t>1</a:t>
            </a:r>
            <a:r>
              <a:rPr lang="vi-VN" sz="3200"/>
              <a:t>);</a:t>
            </a:r>
          </a:p>
          <a:p>
            <a:r>
              <a:rPr lang="vi-VN" sz="3200">
                <a:solidFill>
                  <a:srgbClr val="00A181"/>
                </a:solidFill>
              </a:rPr>
              <a:t>imshow</a:t>
            </a:r>
            <a:r>
              <a:rPr lang="vi-VN" sz="3200"/>
              <a:t>(</a:t>
            </a:r>
            <a:r>
              <a:rPr lang="vi-VN" sz="3200">
                <a:solidFill>
                  <a:srgbClr val="0070C0"/>
                </a:solidFill>
              </a:rPr>
              <a:t>img</a:t>
            </a:r>
            <a:r>
              <a:rPr lang="vi-VN" sz="3200"/>
              <a:t>);</a:t>
            </a:r>
          </a:p>
          <a:p>
            <a:r>
              <a:rPr lang="vi-VN" sz="3200">
                <a:solidFill>
                  <a:srgbClr val="00A181"/>
                </a:solidFill>
              </a:rPr>
              <a:t>title</a:t>
            </a:r>
            <a:r>
              <a:rPr lang="vi-VN" sz="3200"/>
              <a:t>(</a:t>
            </a:r>
            <a:r>
              <a:rPr lang="vi-VN" sz="3200">
                <a:solidFill>
                  <a:schemeClr val="accent6">
                    <a:lumMod val="75000"/>
                  </a:schemeClr>
                </a:solidFill>
              </a:rPr>
              <a:t>'Original Image'</a:t>
            </a:r>
            <a:r>
              <a:rPr lang="vi-VN" sz="3200"/>
              <a:t>);</a:t>
            </a:r>
          </a:p>
          <a:p>
            <a:r>
              <a:rPr lang="vi-VN" sz="3200">
                <a:solidFill>
                  <a:srgbClr val="00A181"/>
                </a:solidFill>
              </a:rPr>
              <a:t>subplot</a:t>
            </a:r>
            <a:r>
              <a:rPr lang="vi-VN" sz="3200"/>
              <a:t>(</a:t>
            </a:r>
            <a:r>
              <a:rPr lang="vi-VN" sz="3200">
                <a:solidFill>
                  <a:srgbClr val="FF0000"/>
                </a:solidFill>
              </a:rPr>
              <a:t>1</a:t>
            </a:r>
            <a:r>
              <a:rPr lang="vi-VN" sz="3200"/>
              <a:t>, </a:t>
            </a:r>
            <a:r>
              <a:rPr lang="vi-VN" sz="3200">
                <a:solidFill>
                  <a:srgbClr val="FF0000"/>
                </a:solidFill>
              </a:rPr>
              <a:t>2</a:t>
            </a:r>
            <a:r>
              <a:rPr lang="vi-VN" sz="3200"/>
              <a:t>, </a:t>
            </a:r>
            <a:r>
              <a:rPr lang="vi-VN" sz="3200">
                <a:solidFill>
                  <a:srgbClr val="FF0000"/>
                </a:solidFill>
              </a:rPr>
              <a:t>2</a:t>
            </a:r>
            <a:r>
              <a:rPr lang="vi-VN" sz="3200"/>
              <a:t>);</a:t>
            </a:r>
          </a:p>
          <a:p>
            <a:r>
              <a:rPr lang="vi-VN" sz="3200">
                <a:solidFill>
                  <a:srgbClr val="00A181"/>
                </a:solidFill>
              </a:rPr>
              <a:t>imshow</a:t>
            </a:r>
            <a:r>
              <a:rPr lang="vi-VN" sz="3200"/>
              <a:t>(</a:t>
            </a:r>
            <a:r>
              <a:rPr lang="vi-VN" sz="3200">
                <a:solidFill>
                  <a:srgbClr val="0070C0"/>
                </a:solidFill>
              </a:rPr>
              <a:t>img_binary</a:t>
            </a:r>
            <a:r>
              <a:rPr lang="vi-VN" sz="3200"/>
              <a:t>);</a:t>
            </a:r>
          </a:p>
          <a:p>
            <a:r>
              <a:rPr lang="vi-VN" sz="3200">
                <a:solidFill>
                  <a:srgbClr val="00A181"/>
                </a:solidFill>
              </a:rPr>
              <a:t>title</a:t>
            </a:r>
            <a:r>
              <a:rPr lang="vi-VN" sz="3200"/>
              <a:t>(</a:t>
            </a:r>
            <a:r>
              <a:rPr lang="vi-VN" sz="3200">
                <a:solidFill>
                  <a:schemeClr val="accent6">
                    <a:lumMod val="75000"/>
                  </a:schemeClr>
                </a:solidFill>
              </a:rPr>
              <a:t>'Binary Image'</a:t>
            </a:r>
            <a:r>
              <a:rPr lang="vi-VN" sz="3200"/>
              <a:t>);</a:t>
            </a:r>
            <a:endParaRPr lang="en-US" sz="3200"/>
          </a:p>
        </p:txBody>
      </p:sp>
      <p:sp>
        <p:nvSpPr>
          <p:cNvPr id="23" name="TextBox 22">
            <a:extLst>
              <a:ext uri="{FF2B5EF4-FFF2-40B4-BE49-F238E27FC236}">
                <a16:creationId xmlns:a16="http://schemas.microsoft.com/office/drawing/2014/main" id="{DCCECBFD-CDD9-4B54-8F9E-5811329F983A}"/>
              </a:ext>
            </a:extLst>
          </p:cNvPr>
          <p:cNvSpPr txBox="1"/>
          <p:nvPr/>
        </p:nvSpPr>
        <p:spPr>
          <a:xfrm>
            <a:off x="1733235" y="1028750"/>
            <a:ext cx="6824285" cy="830997"/>
          </a:xfrm>
          <a:prstGeom prst="rect">
            <a:avLst/>
          </a:prstGeom>
          <a:solidFill>
            <a:srgbClr val="004651"/>
          </a:solidFill>
        </p:spPr>
        <p:txBody>
          <a:bodyPr wrap="square" rtlCol="0">
            <a:spAutoFit/>
          </a:bodyPr>
          <a:lstStyle/>
          <a:p>
            <a:pPr algn="ctr"/>
            <a:r>
              <a:rPr lang="en-US" sz="4800" dirty="0">
                <a:solidFill>
                  <a:schemeClr val="bg1"/>
                </a:solidFill>
              </a:rPr>
              <a:t>5. </a:t>
            </a:r>
            <a:r>
              <a:rPr lang="en-US" sz="4800" dirty="0" err="1">
                <a:solidFill>
                  <a:schemeClr val="bg1"/>
                </a:solidFill>
              </a:rPr>
              <a:t>Phân</a:t>
            </a:r>
            <a:r>
              <a:rPr lang="en-US" sz="4800" dirty="0">
                <a:solidFill>
                  <a:schemeClr val="bg1"/>
                </a:solidFill>
              </a:rPr>
              <a:t> </a:t>
            </a:r>
            <a:r>
              <a:rPr lang="en-US" sz="4800" dirty="0" err="1">
                <a:solidFill>
                  <a:schemeClr val="bg1"/>
                </a:solidFill>
              </a:rPr>
              <a:t>ngưỡng</a:t>
            </a:r>
            <a:r>
              <a:rPr lang="en-US" sz="4800" dirty="0">
                <a:solidFill>
                  <a:schemeClr val="bg1"/>
                </a:solidFill>
              </a:rPr>
              <a:t> </a:t>
            </a:r>
            <a:r>
              <a:rPr lang="en-US" sz="4800" dirty="0" err="1">
                <a:solidFill>
                  <a:schemeClr val="bg1"/>
                </a:solidFill>
              </a:rPr>
              <a:t>toàn</a:t>
            </a:r>
            <a:r>
              <a:rPr lang="en-US" sz="4800" dirty="0">
                <a:solidFill>
                  <a:schemeClr val="bg1"/>
                </a:solidFill>
              </a:rPr>
              <a:t> </a:t>
            </a:r>
            <a:r>
              <a:rPr lang="en-US" sz="4800" dirty="0" err="1">
                <a:solidFill>
                  <a:schemeClr val="bg1"/>
                </a:solidFill>
              </a:rPr>
              <a:t>cục</a:t>
            </a:r>
            <a:endParaRPr lang="en-US" sz="4800" dirty="0">
              <a:solidFill>
                <a:schemeClr val="bg1"/>
              </a:solidFill>
            </a:endParaRPr>
          </a:p>
        </p:txBody>
      </p:sp>
    </p:spTree>
    <p:extLst>
      <p:ext uri="{BB962C8B-B14F-4D97-AF65-F5344CB8AC3E}">
        <p14:creationId xmlns:p14="http://schemas.microsoft.com/office/powerpoint/2010/main" val="3275223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7279788">
            <a:off x="14623575" y="4857093"/>
            <a:ext cx="7388722" cy="639866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7279788">
            <a:off x="647132" y="9607493"/>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5" name="Group 2"/>
          <p:cNvGrpSpPr/>
          <p:nvPr/>
        </p:nvGrpSpPr>
        <p:grpSpPr>
          <a:xfrm rot="17279788">
            <a:off x="-3492821" y="6123654"/>
            <a:ext cx="6697760" cy="5800292"/>
            <a:chOff x="0" y="0"/>
            <a:chExt cx="3619627" cy="3134614"/>
          </a:xfrm>
          <a:solidFill>
            <a:srgbClr val="A4E473"/>
          </a:solidFill>
        </p:grpSpPr>
        <p:sp>
          <p:nvSpPr>
            <p:cNvPr id="16"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grpFill/>
          </p:spPr>
        </p:sp>
      </p:grpSp>
      <p:sp>
        <p:nvSpPr>
          <p:cNvPr id="17" name="TextBox 16"/>
          <p:cNvSpPr txBox="1"/>
          <p:nvPr/>
        </p:nvSpPr>
        <p:spPr>
          <a:xfrm>
            <a:off x="1013382" y="736653"/>
            <a:ext cx="9546458" cy="830997"/>
          </a:xfrm>
          <a:prstGeom prst="rect">
            <a:avLst/>
          </a:prstGeom>
          <a:solidFill>
            <a:srgbClr val="004651"/>
          </a:solidFill>
        </p:spPr>
        <p:txBody>
          <a:bodyPr wrap="square" rtlCol="0">
            <a:spAutoFit/>
          </a:bodyPr>
          <a:lstStyle/>
          <a:p>
            <a:pPr algn="ctr"/>
            <a:r>
              <a:rPr lang="en-US" sz="4800" dirty="0">
                <a:solidFill>
                  <a:schemeClr val="bg1"/>
                </a:solidFill>
              </a:rPr>
              <a:t>6</a:t>
            </a:r>
            <a:r>
              <a:rPr lang="en-US" sz="4800">
                <a:solidFill>
                  <a:schemeClr val="bg1"/>
                </a:solidFill>
              </a:rPr>
              <a:t>. Các thách thức &amp; ph</a:t>
            </a:r>
            <a:r>
              <a:rPr lang="vi-VN" sz="4800">
                <a:solidFill>
                  <a:schemeClr val="bg1"/>
                </a:solidFill>
              </a:rPr>
              <a:t>ư</a:t>
            </a:r>
            <a:r>
              <a:rPr lang="en-US" sz="4800">
                <a:solidFill>
                  <a:schemeClr val="bg1"/>
                </a:solidFill>
              </a:rPr>
              <a:t>ơng h</a:t>
            </a:r>
            <a:r>
              <a:rPr lang="vi-VN" sz="4800">
                <a:solidFill>
                  <a:schemeClr val="bg1"/>
                </a:solidFill>
              </a:rPr>
              <a:t>ư</a:t>
            </a:r>
            <a:r>
              <a:rPr lang="en-US" sz="4800">
                <a:solidFill>
                  <a:schemeClr val="bg1"/>
                </a:solidFill>
              </a:rPr>
              <a:t>ớng</a:t>
            </a:r>
            <a:endParaRPr lang="en-US" sz="4800" dirty="0">
              <a:solidFill>
                <a:schemeClr val="bg1"/>
              </a:solidFill>
            </a:endParaRPr>
          </a:p>
        </p:txBody>
      </p:sp>
      <p:grpSp>
        <p:nvGrpSpPr>
          <p:cNvPr id="18" name="Group 17"/>
          <p:cNvGrpSpPr/>
          <p:nvPr/>
        </p:nvGrpSpPr>
        <p:grpSpPr>
          <a:xfrm>
            <a:off x="233188" y="255517"/>
            <a:ext cx="5553423" cy="842932"/>
            <a:chOff x="914400" y="800100"/>
            <a:chExt cx="5553423" cy="842932"/>
          </a:xfrm>
        </p:grpSpPr>
        <p:pic>
          <p:nvPicPr>
            <p:cNvPr id="19" name="Picture 18">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20" name="TextBox 19"/>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sp>
        <p:nvSpPr>
          <p:cNvPr id="10" name="Rectangle 9"/>
          <p:cNvSpPr/>
          <p:nvPr/>
        </p:nvSpPr>
        <p:spPr>
          <a:xfrm>
            <a:off x="241394" y="1615357"/>
            <a:ext cx="17839174" cy="1938992"/>
          </a:xfrm>
          <a:prstGeom prst="rect">
            <a:avLst/>
          </a:prstGeom>
        </p:spPr>
        <p:txBody>
          <a:bodyPr wrap="square">
            <a:spAutoFit/>
          </a:bodyPr>
          <a:lstStyle/>
          <a:p>
            <a:r>
              <a:rPr lang="en-US" sz="4000">
                <a:latin typeface="Roboto" panose="020B0604020202020204" charset="0"/>
                <a:ea typeface="Roboto" panose="020B0604020202020204" charset="0"/>
                <a:cs typeface="Roboto" panose="020B0604020202020204" charset="0"/>
              </a:rPr>
              <a:t>	Phân n</a:t>
            </a:r>
            <a:r>
              <a:rPr lang="vi-VN" sz="4000">
                <a:latin typeface="Roboto" panose="020B0604020202020204" charset="0"/>
                <a:ea typeface="Roboto" panose="020B0604020202020204" charset="0"/>
                <a:cs typeface="Roboto" panose="020B0604020202020204" charset="0"/>
              </a:rPr>
              <a:t>gưỡng ảnh là một kỹ thuật đơn giản nhưng mạnh mẽ để phân đoạn hình ảnh. Tuy nhiên, nó cũng có một số thách thức. Những thách thức này bao gồm</a:t>
            </a:r>
            <a:r>
              <a:rPr lang="en-US" sz="4000">
                <a:latin typeface="Roboto" panose="020B0604020202020204" charset="0"/>
                <a:ea typeface="Roboto" panose="020B0604020202020204" charset="0"/>
                <a:cs typeface="Roboto" panose="020B0604020202020204" charset="0"/>
              </a:rPr>
              <a:t>:</a:t>
            </a:r>
            <a:endParaRPr lang="vi-VN" sz="6000" b="0" i="0" dirty="0">
              <a:solidFill>
                <a:srgbClr val="374151"/>
              </a:solidFill>
              <a:effectLst/>
              <a:latin typeface="Roboto" panose="020B0604020202020204" charset="0"/>
              <a:ea typeface="Roboto" panose="020B0604020202020204" charset="0"/>
              <a:cs typeface="Roboto" panose="020B0604020202020204" charset="0"/>
            </a:endParaRPr>
          </a:p>
        </p:txBody>
      </p:sp>
      <p:sp>
        <p:nvSpPr>
          <p:cNvPr id="6" name="TextBox 5">
            <a:extLst>
              <a:ext uri="{FF2B5EF4-FFF2-40B4-BE49-F238E27FC236}">
                <a16:creationId xmlns:a16="http://schemas.microsoft.com/office/drawing/2014/main" id="{3E646B0A-2F8F-4503-A66D-A25B5504906A}"/>
              </a:ext>
            </a:extLst>
          </p:cNvPr>
          <p:cNvSpPr txBox="1"/>
          <p:nvPr/>
        </p:nvSpPr>
        <p:spPr>
          <a:xfrm>
            <a:off x="207432" y="3608052"/>
            <a:ext cx="17873136" cy="1323439"/>
          </a:xfrm>
          <a:prstGeom prst="rect">
            <a:avLst/>
          </a:prstGeom>
          <a:noFill/>
        </p:spPr>
        <p:txBody>
          <a:bodyPr wrap="square" rtlCol="0">
            <a:spAutoFit/>
          </a:bodyPr>
          <a:lstStyle/>
          <a:p>
            <a:pPr>
              <a:tabLst>
                <a:tab pos="508000" algn="l"/>
              </a:tabLst>
            </a:pPr>
            <a:r>
              <a:rPr lang="en-US" sz="4000">
                <a:latin typeface="Roboto" panose="020B0604020202020204" charset="0"/>
                <a:ea typeface="Roboto" panose="020B0604020202020204" charset="0"/>
                <a:cs typeface="Roboto" panose="020B0604020202020204" charset="0"/>
              </a:rPr>
              <a:t>	</a:t>
            </a:r>
            <a:r>
              <a:rPr lang="en-US" sz="4000">
                <a:latin typeface="Roboto" panose="020B0604020202020204" charset="0"/>
                <a:ea typeface="Roboto" panose="020B0604020202020204" charset="0"/>
                <a:cs typeface="Roboto" panose="020B0604020202020204" charset="0"/>
                <a:sym typeface="Webdings" panose="05030102010509060703" pitchFamily="18" charset="2"/>
              </a:rPr>
              <a:t></a:t>
            </a:r>
            <a:r>
              <a:rPr lang="vi-VN" sz="4000" b="1">
                <a:latin typeface="Roboto" panose="020B0604020202020204" charset="0"/>
                <a:ea typeface="Roboto" panose="020B0604020202020204" charset="0"/>
                <a:cs typeface="Roboto" panose="020B0604020202020204" charset="0"/>
              </a:rPr>
              <a:t>Nhiễu</a:t>
            </a:r>
            <a:r>
              <a:rPr lang="vi-VN" sz="4000">
                <a:latin typeface="Roboto" panose="020B0604020202020204" charset="0"/>
                <a:ea typeface="Roboto" panose="020B0604020202020204" charset="0"/>
                <a:cs typeface="Roboto" panose="020B0604020202020204" charset="0"/>
              </a:rPr>
              <a:t>: </a:t>
            </a:r>
            <a:r>
              <a:rPr lang="en-US" sz="4000">
                <a:latin typeface="Roboto" panose="020B0604020202020204" charset="0"/>
                <a:ea typeface="Roboto" panose="020B0604020202020204" charset="0"/>
                <a:cs typeface="Roboto" panose="020B0604020202020204" charset="0"/>
              </a:rPr>
              <a:t>Nhiễu </a:t>
            </a:r>
            <a:r>
              <a:rPr lang="vi-VN" sz="4000">
                <a:latin typeface="Roboto" panose="020B0604020202020204" charset="0"/>
                <a:ea typeface="Roboto" panose="020B0604020202020204" charset="0"/>
                <a:cs typeface="Roboto" panose="020B0604020202020204" charset="0"/>
              </a:rPr>
              <a:t>do nhiều yếu tố gây ra, chẳng hạn như ánh sáng kém hoặc bụi.</a:t>
            </a:r>
            <a:r>
              <a:rPr lang="en-US" sz="4000">
                <a:latin typeface="Roboto" panose="020B0604020202020204" charset="0"/>
                <a:ea typeface="Roboto" panose="020B0604020202020204" charset="0"/>
                <a:cs typeface="Roboto" panose="020B0604020202020204" charset="0"/>
              </a:rPr>
              <a:t> </a:t>
            </a:r>
            <a:r>
              <a:rPr lang="vi-VN" sz="4000">
                <a:latin typeface="Roboto" panose="020B0604020202020204" charset="0"/>
                <a:ea typeface="Roboto" panose="020B0604020202020204" charset="0"/>
                <a:cs typeface="Roboto" panose="020B0604020202020204" charset="0"/>
              </a:rPr>
              <a:t>Nhiễu có thể khiến các pixel có giá trị không đại diện cho hình ảnh thực tế.</a:t>
            </a:r>
            <a:endParaRPr lang="en-US" sz="4000">
              <a:latin typeface="Roboto" panose="020B0604020202020204" charset="0"/>
              <a:ea typeface="Roboto" panose="020B0604020202020204" charset="0"/>
              <a:cs typeface="Roboto" panose="020B0604020202020204" charset="0"/>
            </a:endParaRPr>
          </a:p>
        </p:txBody>
      </p:sp>
      <p:grpSp>
        <p:nvGrpSpPr>
          <p:cNvPr id="29" name="Group 28">
            <a:extLst>
              <a:ext uri="{FF2B5EF4-FFF2-40B4-BE49-F238E27FC236}">
                <a16:creationId xmlns:a16="http://schemas.microsoft.com/office/drawing/2014/main" id="{B9A0D1E9-D4B3-4882-8CED-A1AF46EEC22C}"/>
              </a:ext>
            </a:extLst>
          </p:cNvPr>
          <p:cNvGrpSpPr/>
          <p:nvPr/>
        </p:nvGrpSpPr>
        <p:grpSpPr>
          <a:xfrm>
            <a:off x="596938" y="5167086"/>
            <a:ext cx="17094124" cy="4718793"/>
            <a:chOff x="991108" y="5010200"/>
            <a:chExt cx="17929926" cy="4697106"/>
          </a:xfrm>
        </p:grpSpPr>
        <p:pic>
          <p:nvPicPr>
            <p:cNvPr id="24" name="Picture 23">
              <a:extLst>
                <a:ext uri="{FF2B5EF4-FFF2-40B4-BE49-F238E27FC236}">
                  <a16:creationId xmlns:a16="http://schemas.microsoft.com/office/drawing/2014/main" id="{17CBDBDD-24BD-4951-A9B3-A364841F0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108" y="5011373"/>
              <a:ext cx="5976642" cy="4695933"/>
            </a:xfrm>
            <a:prstGeom prst="rect">
              <a:avLst/>
            </a:prstGeom>
            <a:ln w="28575">
              <a:solidFill>
                <a:schemeClr val="tx1"/>
              </a:solidFill>
            </a:ln>
          </p:spPr>
        </p:pic>
        <p:pic>
          <p:nvPicPr>
            <p:cNvPr id="26" name="Picture 25">
              <a:extLst>
                <a:ext uri="{FF2B5EF4-FFF2-40B4-BE49-F238E27FC236}">
                  <a16:creationId xmlns:a16="http://schemas.microsoft.com/office/drawing/2014/main" id="{C2974444-A5C8-4905-B563-827741AD0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7750" y="5010200"/>
              <a:ext cx="5976642" cy="4695933"/>
            </a:xfrm>
            <a:prstGeom prst="rect">
              <a:avLst/>
            </a:prstGeom>
            <a:ln w="28575">
              <a:solidFill>
                <a:schemeClr val="tx1"/>
              </a:solidFill>
            </a:ln>
          </p:spPr>
        </p:pic>
        <p:pic>
          <p:nvPicPr>
            <p:cNvPr id="28" name="Picture 27">
              <a:extLst>
                <a:ext uri="{FF2B5EF4-FFF2-40B4-BE49-F238E27FC236}">
                  <a16:creationId xmlns:a16="http://schemas.microsoft.com/office/drawing/2014/main" id="{72593E2D-8F7F-42D2-A2BE-57B9DF5BBA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44392" y="5010200"/>
              <a:ext cx="5976642" cy="4695933"/>
            </a:xfrm>
            <a:prstGeom prst="rect">
              <a:avLst/>
            </a:prstGeom>
            <a:ln w="28575">
              <a:solidFill>
                <a:schemeClr val="tx1"/>
              </a:solidFill>
            </a:ln>
          </p:spPr>
        </p:pic>
      </p:grpSp>
    </p:spTree>
    <p:extLst>
      <p:ext uri="{BB962C8B-B14F-4D97-AF65-F5344CB8AC3E}">
        <p14:creationId xmlns:p14="http://schemas.microsoft.com/office/powerpoint/2010/main" val="4632026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
            <a:extLst>
              <a:ext uri="{FF2B5EF4-FFF2-40B4-BE49-F238E27FC236}">
                <a16:creationId xmlns:a16="http://schemas.microsoft.com/office/drawing/2014/main" id="{1F18496A-B09A-4783-B6F0-48C391B67359}"/>
              </a:ext>
            </a:extLst>
          </p:cNvPr>
          <p:cNvGrpSpPr/>
          <p:nvPr/>
        </p:nvGrpSpPr>
        <p:grpSpPr>
          <a:xfrm rot="17279788">
            <a:off x="14623575" y="4857093"/>
            <a:ext cx="7388722" cy="6398668"/>
            <a:chOff x="0" y="0"/>
            <a:chExt cx="3619627" cy="3134614"/>
          </a:xfrm>
        </p:grpSpPr>
        <p:sp>
          <p:nvSpPr>
            <p:cNvPr id="27" name="Freeform 3">
              <a:extLst>
                <a:ext uri="{FF2B5EF4-FFF2-40B4-BE49-F238E27FC236}">
                  <a16:creationId xmlns:a16="http://schemas.microsoft.com/office/drawing/2014/main" id="{CA2C2A88-C420-4887-94BE-2EBA77ABF607}"/>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30" name="Group 4">
            <a:extLst>
              <a:ext uri="{FF2B5EF4-FFF2-40B4-BE49-F238E27FC236}">
                <a16:creationId xmlns:a16="http://schemas.microsoft.com/office/drawing/2014/main" id="{1B7F9504-54E9-4522-B893-8F57BBEC70C3}"/>
              </a:ext>
            </a:extLst>
          </p:cNvPr>
          <p:cNvGrpSpPr/>
          <p:nvPr/>
        </p:nvGrpSpPr>
        <p:grpSpPr>
          <a:xfrm rot="17279788">
            <a:off x="647132" y="9607493"/>
            <a:ext cx="5276948" cy="4569862"/>
            <a:chOff x="0" y="0"/>
            <a:chExt cx="3619627" cy="3134614"/>
          </a:xfrm>
        </p:grpSpPr>
        <p:sp>
          <p:nvSpPr>
            <p:cNvPr id="31" name="Freeform 5">
              <a:extLst>
                <a:ext uri="{FF2B5EF4-FFF2-40B4-BE49-F238E27FC236}">
                  <a16:creationId xmlns:a16="http://schemas.microsoft.com/office/drawing/2014/main" id="{7EE2FC79-D2B3-4CB6-9ADA-5E5AFA1A90CF}"/>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32" name="Group 2">
            <a:extLst>
              <a:ext uri="{FF2B5EF4-FFF2-40B4-BE49-F238E27FC236}">
                <a16:creationId xmlns:a16="http://schemas.microsoft.com/office/drawing/2014/main" id="{AE2E6D11-5EB5-4D6C-9FFF-6848A603E646}"/>
              </a:ext>
            </a:extLst>
          </p:cNvPr>
          <p:cNvGrpSpPr/>
          <p:nvPr/>
        </p:nvGrpSpPr>
        <p:grpSpPr>
          <a:xfrm rot="17279788">
            <a:off x="-3492821" y="6123654"/>
            <a:ext cx="6697760" cy="5800292"/>
            <a:chOff x="0" y="0"/>
            <a:chExt cx="3619627" cy="3134614"/>
          </a:xfrm>
          <a:solidFill>
            <a:srgbClr val="A4E473"/>
          </a:solidFill>
        </p:grpSpPr>
        <p:sp>
          <p:nvSpPr>
            <p:cNvPr id="33" name="Freeform 3">
              <a:extLst>
                <a:ext uri="{FF2B5EF4-FFF2-40B4-BE49-F238E27FC236}">
                  <a16:creationId xmlns:a16="http://schemas.microsoft.com/office/drawing/2014/main" id="{EA56501F-7EB2-4009-9985-C59BC134E007}"/>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grpFill/>
          </p:spPr>
        </p:sp>
      </p:grpSp>
      <p:grpSp>
        <p:nvGrpSpPr>
          <p:cNvPr id="18" name="Group 17"/>
          <p:cNvGrpSpPr/>
          <p:nvPr/>
        </p:nvGrpSpPr>
        <p:grpSpPr>
          <a:xfrm>
            <a:off x="233188" y="255517"/>
            <a:ext cx="5553423" cy="842932"/>
            <a:chOff x="914400" y="800100"/>
            <a:chExt cx="5553423" cy="842932"/>
          </a:xfrm>
        </p:grpSpPr>
        <p:pic>
          <p:nvPicPr>
            <p:cNvPr id="19" name="Picture 18">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20" name="TextBox 19"/>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sp>
        <p:nvSpPr>
          <p:cNvPr id="6" name="TextBox 5">
            <a:extLst>
              <a:ext uri="{FF2B5EF4-FFF2-40B4-BE49-F238E27FC236}">
                <a16:creationId xmlns:a16="http://schemas.microsoft.com/office/drawing/2014/main" id="{3E646B0A-2F8F-4503-A66D-A25B5504906A}"/>
              </a:ext>
            </a:extLst>
          </p:cNvPr>
          <p:cNvSpPr txBox="1"/>
          <p:nvPr/>
        </p:nvSpPr>
        <p:spPr>
          <a:xfrm>
            <a:off x="484716" y="1898947"/>
            <a:ext cx="17318568" cy="1323439"/>
          </a:xfrm>
          <a:prstGeom prst="rect">
            <a:avLst/>
          </a:prstGeom>
          <a:noFill/>
        </p:spPr>
        <p:txBody>
          <a:bodyPr wrap="square" rtlCol="0">
            <a:spAutoFit/>
          </a:bodyPr>
          <a:lstStyle/>
          <a:p>
            <a:pPr>
              <a:tabLst>
                <a:tab pos="508000" algn="l"/>
              </a:tabLst>
            </a:pPr>
            <a:r>
              <a:rPr lang="en-US" sz="4000">
                <a:latin typeface="Roboto" panose="020B0604020202020204" charset="0"/>
                <a:ea typeface="Roboto" panose="020B0604020202020204" charset="0"/>
                <a:cs typeface="Roboto" panose="020B0604020202020204" charset="0"/>
              </a:rPr>
              <a:t>	</a:t>
            </a:r>
            <a:r>
              <a:rPr lang="en-US" sz="4000">
                <a:latin typeface="Roboto" panose="020B0604020202020204" charset="0"/>
                <a:ea typeface="Roboto" panose="020B0604020202020204" charset="0"/>
                <a:cs typeface="Roboto" panose="020B0604020202020204" charset="0"/>
                <a:sym typeface="Webdings" panose="05030102010509060703" pitchFamily="18" charset="2"/>
              </a:rPr>
              <a:t></a:t>
            </a:r>
            <a:r>
              <a:rPr lang="vi-VN" sz="4000" b="1">
                <a:latin typeface="Roboto" panose="020B0604020202020204" charset="0"/>
                <a:ea typeface="Roboto" panose="020B0604020202020204" charset="0"/>
                <a:cs typeface="Roboto" panose="020B0604020202020204" charset="0"/>
              </a:rPr>
              <a:t>Loại bỏ nhiễu</a:t>
            </a:r>
            <a:r>
              <a:rPr lang="vi-VN" sz="4000">
                <a:latin typeface="Roboto" panose="020B0604020202020204" charset="0"/>
                <a:ea typeface="Roboto" panose="020B0604020202020204" charset="0"/>
                <a:cs typeface="Roboto" panose="020B0604020202020204" charset="0"/>
              </a:rPr>
              <a:t>: Có thể loại bỏ nhiễu bằng nhiều kỹ thuật khác nhau, chẳng hạn như </a:t>
            </a:r>
            <a:r>
              <a:rPr lang="vi-VN" sz="4000" b="1" u="sng">
                <a:latin typeface="Roboto" panose="020B0604020202020204" charset="0"/>
                <a:ea typeface="Roboto" panose="020B0604020202020204" charset="0"/>
                <a:cs typeface="Roboto" panose="020B0604020202020204" charset="0"/>
              </a:rPr>
              <a:t>lọc trung bình</a:t>
            </a:r>
            <a:r>
              <a:rPr lang="vi-VN" sz="4000">
                <a:latin typeface="Roboto" panose="020B0604020202020204" charset="0"/>
                <a:ea typeface="Roboto" panose="020B0604020202020204" charset="0"/>
                <a:cs typeface="Roboto" panose="020B0604020202020204" charset="0"/>
              </a:rPr>
              <a:t> hoặc </a:t>
            </a:r>
            <a:r>
              <a:rPr lang="vi-VN" sz="4000" b="1" u="sng">
                <a:latin typeface="Roboto" panose="020B0604020202020204" charset="0"/>
                <a:ea typeface="Roboto" panose="020B0604020202020204" charset="0"/>
                <a:cs typeface="Roboto" panose="020B0604020202020204" charset="0"/>
              </a:rPr>
              <a:t>lọc</a:t>
            </a:r>
            <a:r>
              <a:rPr lang="vi-VN" sz="4000" u="sng">
                <a:latin typeface="Roboto" panose="020B0604020202020204" charset="0"/>
                <a:ea typeface="Roboto" panose="020B0604020202020204" charset="0"/>
                <a:cs typeface="Roboto" panose="020B0604020202020204" charset="0"/>
              </a:rPr>
              <a:t> </a:t>
            </a:r>
            <a:r>
              <a:rPr lang="vi-VN" sz="4000" b="1" u="sng">
                <a:latin typeface="Roboto" panose="020B0604020202020204" charset="0"/>
                <a:ea typeface="Roboto" panose="020B0604020202020204" charset="0"/>
                <a:cs typeface="Roboto" panose="020B0604020202020204" charset="0"/>
              </a:rPr>
              <a:t>Gaussian</a:t>
            </a:r>
            <a:r>
              <a:rPr lang="vi-VN" sz="4000">
                <a:latin typeface="Roboto" panose="020B0604020202020204" charset="0"/>
                <a:ea typeface="Roboto" panose="020B0604020202020204" charset="0"/>
                <a:cs typeface="Roboto" panose="020B0604020202020204" charset="0"/>
              </a:rPr>
              <a:t>…</a:t>
            </a:r>
            <a:endParaRPr lang="en-US" sz="4000">
              <a:latin typeface="Roboto" panose="020B0604020202020204" charset="0"/>
              <a:ea typeface="Roboto" panose="020B0604020202020204" charset="0"/>
              <a:cs typeface="Roboto" panose="020B0604020202020204" charset="0"/>
            </a:endParaRPr>
          </a:p>
        </p:txBody>
      </p:sp>
      <p:grpSp>
        <p:nvGrpSpPr>
          <p:cNvPr id="14" name="Group 13">
            <a:extLst>
              <a:ext uri="{FF2B5EF4-FFF2-40B4-BE49-F238E27FC236}">
                <a16:creationId xmlns:a16="http://schemas.microsoft.com/office/drawing/2014/main" id="{76D21227-542E-48A8-8130-565DB0FF6F52}"/>
              </a:ext>
            </a:extLst>
          </p:cNvPr>
          <p:cNvGrpSpPr/>
          <p:nvPr/>
        </p:nvGrpSpPr>
        <p:grpSpPr>
          <a:xfrm>
            <a:off x="453330" y="4022884"/>
            <a:ext cx="17381341" cy="4552256"/>
            <a:chOff x="7277100" y="6355123"/>
            <a:chExt cx="8801100" cy="2305050"/>
          </a:xfrm>
        </p:grpSpPr>
        <p:pic>
          <p:nvPicPr>
            <p:cNvPr id="8" name="Picture 7">
              <a:extLst>
                <a:ext uri="{FF2B5EF4-FFF2-40B4-BE49-F238E27FC236}">
                  <a16:creationId xmlns:a16="http://schemas.microsoft.com/office/drawing/2014/main" id="{1E6BC087-F2CF-4DDD-B9D5-438786C12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7100" y="6355123"/>
              <a:ext cx="2933700" cy="2305050"/>
            </a:xfrm>
            <a:prstGeom prst="rect">
              <a:avLst/>
            </a:prstGeom>
            <a:ln w="38100">
              <a:solidFill>
                <a:schemeClr val="tx1"/>
              </a:solidFill>
            </a:ln>
          </p:spPr>
        </p:pic>
        <p:pic>
          <p:nvPicPr>
            <p:cNvPr id="11" name="Picture 10">
              <a:extLst>
                <a:ext uri="{FF2B5EF4-FFF2-40B4-BE49-F238E27FC236}">
                  <a16:creationId xmlns:a16="http://schemas.microsoft.com/office/drawing/2014/main" id="{D7DCE96C-BC29-4430-BB83-1FA733E8E8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10800" y="6355123"/>
              <a:ext cx="2933700" cy="2305050"/>
            </a:xfrm>
            <a:prstGeom prst="rect">
              <a:avLst/>
            </a:prstGeom>
            <a:ln w="38100">
              <a:solidFill>
                <a:schemeClr val="tx1"/>
              </a:solidFill>
            </a:ln>
          </p:spPr>
        </p:pic>
        <p:pic>
          <p:nvPicPr>
            <p:cNvPr id="13" name="Picture 12">
              <a:extLst>
                <a:ext uri="{FF2B5EF4-FFF2-40B4-BE49-F238E27FC236}">
                  <a16:creationId xmlns:a16="http://schemas.microsoft.com/office/drawing/2014/main" id="{E73BDA80-8F76-4973-A4A2-850DD68B54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44500" y="6355123"/>
              <a:ext cx="2933700" cy="2305050"/>
            </a:xfrm>
            <a:prstGeom prst="rect">
              <a:avLst/>
            </a:prstGeom>
            <a:ln w="38100">
              <a:solidFill>
                <a:schemeClr val="tx1"/>
              </a:solidFill>
            </a:ln>
          </p:spPr>
        </p:pic>
      </p:grpSp>
      <p:sp>
        <p:nvSpPr>
          <p:cNvPr id="36" name="TextBox 35">
            <a:extLst>
              <a:ext uri="{FF2B5EF4-FFF2-40B4-BE49-F238E27FC236}">
                <a16:creationId xmlns:a16="http://schemas.microsoft.com/office/drawing/2014/main" id="{40B2D274-E4C2-49B7-BBB3-BBBFB97A1EE5}"/>
              </a:ext>
            </a:extLst>
          </p:cNvPr>
          <p:cNvSpPr txBox="1"/>
          <p:nvPr/>
        </p:nvSpPr>
        <p:spPr>
          <a:xfrm>
            <a:off x="1013382" y="948691"/>
            <a:ext cx="9546458" cy="830997"/>
          </a:xfrm>
          <a:prstGeom prst="rect">
            <a:avLst/>
          </a:prstGeom>
          <a:solidFill>
            <a:srgbClr val="004651"/>
          </a:solidFill>
        </p:spPr>
        <p:txBody>
          <a:bodyPr wrap="square" rtlCol="0">
            <a:spAutoFit/>
          </a:bodyPr>
          <a:lstStyle/>
          <a:p>
            <a:pPr algn="ctr"/>
            <a:r>
              <a:rPr lang="en-US" sz="4800" dirty="0">
                <a:solidFill>
                  <a:schemeClr val="bg1"/>
                </a:solidFill>
              </a:rPr>
              <a:t>6</a:t>
            </a:r>
            <a:r>
              <a:rPr lang="en-US" sz="4800">
                <a:solidFill>
                  <a:schemeClr val="bg1"/>
                </a:solidFill>
              </a:rPr>
              <a:t>. Các thách thức &amp; ph</a:t>
            </a:r>
            <a:r>
              <a:rPr lang="vi-VN" sz="4800">
                <a:solidFill>
                  <a:schemeClr val="bg1"/>
                </a:solidFill>
              </a:rPr>
              <a:t>ư</a:t>
            </a:r>
            <a:r>
              <a:rPr lang="en-US" sz="4800">
                <a:solidFill>
                  <a:schemeClr val="bg1"/>
                </a:solidFill>
              </a:rPr>
              <a:t>ơng h</a:t>
            </a:r>
            <a:r>
              <a:rPr lang="vi-VN" sz="4800">
                <a:solidFill>
                  <a:schemeClr val="bg1"/>
                </a:solidFill>
              </a:rPr>
              <a:t>ư</a:t>
            </a:r>
            <a:r>
              <a:rPr lang="en-US" sz="4800">
                <a:solidFill>
                  <a:schemeClr val="bg1"/>
                </a:solidFill>
              </a:rPr>
              <a:t>ớng</a:t>
            </a:r>
            <a:endParaRPr lang="en-US" sz="4800" dirty="0">
              <a:solidFill>
                <a:schemeClr val="bg1"/>
              </a:solidFill>
            </a:endParaRPr>
          </a:p>
        </p:txBody>
      </p:sp>
    </p:spTree>
    <p:extLst>
      <p:ext uri="{BB962C8B-B14F-4D97-AF65-F5344CB8AC3E}">
        <p14:creationId xmlns:p14="http://schemas.microsoft.com/office/powerpoint/2010/main" val="14175134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3" name="Group 3"/>
          <p:cNvGrpSpPr/>
          <p:nvPr/>
        </p:nvGrpSpPr>
        <p:grpSpPr>
          <a:xfrm rot="-10800000">
            <a:off x="-1306086" y="4784384"/>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3061137" y="7468788"/>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2780085" y="4005595"/>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300983" y="7795449"/>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6" name="Group 25"/>
          <p:cNvGrpSpPr/>
          <p:nvPr/>
        </p:nvGrpSpPr>
        <p:grpSpPr>
          <a:xfrm>
            <a:off x="8945885" y="2652519"/>
            <a:ext cx="8272402" cy="4981963"/>
            <a:chOff x="9119026" y="1812253"/>
            <a:chExt cx="8272402" cy="4981963"/>
          </a:xfrm>
        </p:grpSpPr>
        <p:sp>
          <p:nvSpPr>
            <p:cNvPr id="12" name="TextBox 12"/>
            <p:cNvSpPr txBox="1"/>
            <p:nvPr/>
          </p:nvSpPr>
          <p:spPr>
            <a:xfrm>
              <a:off x="9119026" y="1812253"/>
              <a:ext cx="8272402" cy="553998"/>
            </a:xfrm>
            <a:prstGeom prst="rect">
              <a:avLst/>
            </a:prstGeom>
          </p:spPr>
          <p:txBody>
            <a:bodyPr lIns="0" tIns="0" rIns="0" bIns="0" rtlCol="0" anchor="t">
              <a:spAutoFit/>
            </a:bodyPr>
            <a:lstStyle/>
            <a:p>
              <a:r>
                <a:rPr lang="en-US" sz="3600" b="1" dirty="0">
                  <a:latin typeface="Times New Roman" panose="02020603050405020304" pitchFamily="18" charset="0"/>
                  <a:cs typeface="Times New Roman" panose="02020603050405020304" pitchFamily="18" charset="0"/>
                </a:rPr>
                <a:t>LÊ NGUYỄN QUANG BÌNH – 21022010</a:t>
              </a:r>
            </a:p>
          </p:txBody>
        </p:sp>
        <p:sp>
          <p:nvSpPr>
            <p:cNvPr id="15" name="TextBox 15"/>
            <p:cNvSpPr txBox="1"/>
            <p:nvPr/>
          </p:nvSpPr>
          <p:spPr>
            <a:xfrm>
              <a:off x="9119026" y="4121721"/>
              <a:ext cx="8272402" cy="553998"/>
            </a:xfrm>
            <a:prstGeom prst="rect">
              <a:avLst/>
            </a:prstGeom>
          </p:spPr>
          <p:txBody>
            <a:bodyPr lIns="0" tIns="0" rIns="0" bIns="0" rtlCol="0" anchor="t">
              <a:spAutoFit/>
            </a:bodyPr>
            <a:lstStyle/>
            <a:p>
              <a:r>
                <a:rPr lang="en-US" sz="3600" b="1" dirty="0">
                  <a:latin typeface="Times New Roman" panose="02020603050405020304" pitchFamily="18" charset="0"/>
                  <a:cs typeface="Times New Roman" panose="02020603050405020304" pitchFamily="18" charset="0"/>
                </a:rPr>
                <a:t>NGUYỄN VĂN HOÀNG - 21022011</a:t>
              </a:r>
            </a:p>
          </p:txBody>
        </p:sp>
        <p:sp>
          <p:nvSpPr>
            <p:cNvPr id="18" name="TextBox 18"/>
            <p:cNvSpPr txBox="1"/>
            <p:nvPr/>
          </p:nvSpPr>
          <p:spPr>
            <a:xfrm>
              <a:off x="9119026" y="6240218"/>
              <a:ext cx="8272402" cy="553998"/>
            </a:xfrm>
            <a:prstGeom prst="rect">
              <a:avLst/>
            </a:prstGeom>
          </p:spPr>
          <p:txBody>
            <a:bodyPr lIns="0" tIns="0" rIns="0" bIns="0" rtlCol="0" anchor="t">
              <a:spAutoFit/>
            </a:bodyPr>
            <a:lstStyle/>
            <a:p>
              <a:r>
                <a:rPr lang="en-US" sz="3600" b="1" dirty="0">
                  <a:latin typeface="Times New Roman" panose="02020603050405020304" pitchFamily="18" charset="0"/>
                  <a:cs typeface="Times New Roman" panose="02020603050405020304" pitchFamily="18" charset="0"/>
                </a:rPr>
                <a:t>NGUYỄN THỊ BÍCH NGỌC – 21022021</a:t>
              </a:r>
            </a:p>
          </p:txBody>
        </p:sp>
        <p:sp>
          <p:nvSpPr>
            <p:cNvPr id="21" name="AutoShape 21"/>
            <p:cNvSpPr/>
            <p:nvPr/>
          </p:nvSpPr>
          <p:spPr>
            <a:xfrm>
              <a:off x="9119026" y="3162300"/>
              <a:ext cx="8272402" cy="0"/>
            </a:xfrm>
            <a:prstGeom prst="line">
              <a:avLst/>
            </a:prstGeom>
            <a:ln w="9525" cap="flat">
              <a:solidFill>
                <a:srgbClr val="000000"/>
              </a:solidFill>
              <a:prstDash val="solid"/>
              <a:headEnd type="none" w="sm" len="sm"/>
              <a:tailEnd type="none" w="sm" len="sm"/>
            </a:ln>
          </p:spPr>
        </p:sp>
        <p:sp>
          <p:nvSpPr>
            <p:cNvPr id="22" name="AutoShape 22"/>
            <p:cNvSpPr/>
            <p:nvPr/>
          </p:nvSpPr>
          <p:spPr>
            <a:xfrm>
              <a:off x="9119026" y="5219700"/>
              <a:ext cx="8272402" cy="0"/>
            </a:xfrm>
            <a:prstGeom prst="line">
              <a:avLst/>
            </a:prstGeom>
            <a:ln w="9525" cap="flat">
              <a:solidFill>
                <a:srgbClr val="000000"/>
              </a:solidFill>
              <a:prstDash val="solid"/>
              <a:headEnd type="none" w="sm" len="sm"/>
              <a:tailEnd type="none" w="sm" len="sm"/>
            </a:ln>
          </p:spPr>
        </p:sp>
      </p:grpSp>
      <p:grpSp>
        <p:nvGrpSpPr>
          <p:cNvPr id="23" name="Group 22"/>
          <p:cNvGrpSpPr/>
          <p:nvPr/>
        </p:nvGrpSpPr>
        <p:grpSpPr>
          <a:xfrm>
            <a:off x="902661" y="707395"/>
            <a:ext cx="5553423" cy="842932"/>
            <a:chOff x="914400" y="800100"/>
            <a:chExt cx="5553423" cy="842932"/>
          </a:xfrm>
        </p:grpSpPr>
        <p:pic>
          <p:nvPicPr>
            <p:cNvPr id="24" name="Picture 23">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25" name="TextBox 24"/>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sp>
        <p:nvSpPr>
          <p:cNvPr id="2" name="TextBox 2"/>
          <p:cNvSpPr txBox="1"/>
          <p:nvPr/>
        </p:nvSpPr>
        <p:spPr>
          <a:xfrm>
            <a:off x="300982" y="3597288"/>
            <a:ext cx="7199253" cy="1308050"/>
          </a:xfrm>
          <a:prstGeom prst="rect">
            <a:avLst/>
          </a:prstGeom>
        </p:spPr>
        <p:txBody>
          <a:bodyPr wrap="square" lIns="0" tIns="0" rIns="0" bIns="0" rtlCol="0" anchor="t">
            <a:spAutoFit/>
          </a:bodyPr>
          <a:lstStyle/>
          <a:p>
            <a:pPr>
              <a:lnSpc>
                <a:spcPts val="10199"/>
              </a:lnSpc>
              <a:spcBef>
                <a:spcPct val="0"/>
              </a:spcBef>
            </a:pPr>
            <a:r>
              <a:rPr lang="en-US" sz="8499" spc="-84" dirty="0" err="1">
                <a:solidFill>
                  <a:srgbClr val="000000"/>
                </a:solidFill>
                <a:latin typeface="Muli Bold"/>
              </a:rPr>
              <a:t>Thành</a:t>
            </a:r>
            <a:r>
              <a:rPr lang="en-US" sz="8499" spc="-84" dirty="0">
                <a:solidFill>
                  <a:srgbClr val="000000"/>
                </a:solidFill>
                <a:latin typeface="Muli Bold"/>
              </a:rPr>
              <a:t> </a:t>
            </a:r>
            <a:r>
              <a:rPr lang="en-US" sz="8499" spc="-84" dirty="0" err="1">
                <a:solidFill>
                  <a:srgbClr val="000000"/>
                </a:solidFill>
                <a:latin typeface="Muli Bold"/>
              </a:rPr>
              <a:t>viên</a:t>
            </a:r>
            <a:r>
              <a:rPr lang="en-US" sz="8499" spc="-84" dirty="0">
                <a:solidFill>
                  <a:srgbClr val="000000"/>
                </a:solidFill>
                <a:latin typeface="Muli Bold"/>
              </a:rPr>
              <a:t>: </a:t>
            </a:r>
          </a:p>
        </p:txBody>
      </p:sp>
      <p:pic>
        <p:nvPicPr>
          <p:cNvPr id="20"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356115" y="7075699"/>
            <a:ext cx="483192" cy="506201"/>
          </a:xfrm>
          <a:prstGeom prst="rect">
            <a:avLst/>
          </a:prstGeom>
        </p:spPr>
      </p:pic>
      <p:pic>
        <p:nvPicPr>
          <p:cNvPr id="28" name="Picture 2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356115" y="4988716"/>
            <a:ext cx="472327" cy="500540"/>
          </a:xfrm>
          <a:prstGeom prst="rect">
            <a:avLst/>
          </a:prstGeom>
        </p:spPr>
      </p:pic>
      <p:pic>
        <p:nvPicPr>
          <p:cNvPr id="30" name="Picture 2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293573" y="2652519"/>
            <a:ext cx="472327" cy="5005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
            <a:extLst>
              <a:ext uri="{FF2B5EF4-FFF2-40B4-BE49-F238E27FC236}">
                <a16:creationId xmlns:a16="http://schemas.microsoft.com/office/drawing/2014/main" id="{1F18496A-B09A-4783-B6F0-48C391B67359}"/>
              </a:ext>
            </a:extLst>
          </p:cNvPr>
          <p:cNvGrpSpPr/>
          <p:nvPr/>
        </p:nvGrpSpPr>
        <p:grpSpPr>
          <a:xfrm rot="17279788">
            <a:off x="-4158349" y="4769844"/>
            <a:ext cx="7388722" cy="6398668"/>
            <a:chOff x="0" y="0"/>
            <a:chExt cx="3619627" cy="3134614"/>
          </a:xfrm>
        </p:grpSpPr>
        <p:sp>
          <p:nvSpPr>
            <p:cNvPr id="27" name="Freeform 3">
              <a:extLst>
                <a:ext uri="{FF2B5EF4-FFF2-40B4-BE49-F238E27FC236}">
                  <a16:creationId xmlns:a16="http://schemas.microsoft.com/office/drawing/2014/main" id="{CA2C2A88-C420-4887-94BE-2EBA77ABF607}"/>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8" name="Group 17"/>
          <p:cNvGrpSpPr/>
          <p:nvPr/>
        </p:nvGrpSpPr>
        <p:grpSpPr>
          <a:xfrm>
            <a:off x="233188" y="255517"/>
            <a:ext cx="5553423" cy="842932"/>
            <a:chOff x="914400" y="800100"/>
            <a:chExt cx="5553423" cy="842932"/>
          </a:xfrm>
        </p:grpSpPr>
        <p:pic>
          <p:nvPicPr>
            <p:cNvPr id="19" name="Picture 18">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20" name="TextBox 19"/>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sp>
        <p:nvSpPr>
          <p:cNvPr id="6" name="TextBox 5">
            <a:extLst>
              <a:ext uri="{FF2B5EF4-FFF2-40B4-BE49-F238E27FC236}">
                <a16:creationId xmlns:a16="http://schemas.microsoft.com/office/drawing/2014/main" id="{3E646B0A-2F8F-4503-A66D-A25B5504906A}"/>
              </a:ext>
            </a:extLst>
          </p:cNvPr>
          <p:cNvSpPr txBox="1"/>
          <p:nvPr/>
        </p:nvSpPr>
        <p:spPr>
          <a:xfrm>
            <a:off x="484716" y="1898947"/>
            <a:ext cx="17318568" cy="1938992"/>
          </a:xfrm>
          <a:prstGeom prst="rect">
            <a:avLst/>
          </a:prstGeom>
          <a:noFill/>
        </p:spPr>
        <p:txBody>
          <a:bodyPr wrap="square" rtlCol="0">
            <a:spAutoFit/>
          </a:bodyPr>
          <a:lstStyle/>
          <a:p>
            <a:pPr>
              <a:tabLst>
                <a:tab pos="508000" algn="l"/>
              </a:tabLst>
            </a:pPr>
            <a:r>
              <a:rPr lang="en-US" sz="4000">
                <a:latin typeface="Roboto" panose="020B0604020202020204" charset="0"/>
                <a:ea typeface="Roboto" panose="020B0604020202020204" charset="0"/>
                <a:cs typeface="Roboto" panose="020B0604020202020204" charset="0"/>
              </a:rPr>
              <a:t>	</a:t>
            </a:r>
            <a:r>
              <a:rPr lang="en-US" sz="4000">
                <a:latin typeface="Roboto" panose="020B0604020202020204" charset="0"/>
                <a:ea typeface="Roboto" panose="020B0604020202020204" charset="0"/>
                <a:cs typeface="Roboto" panose="020B0604020202020204" charset="0"/>
                <a:sym typeface="Webdings" panose="05030102010509060703" pitchFamily="18" charset="2"/>
              </a:rPr>
              <a:t></a:t>
            </a:r>
            <a:r>
              <a:rPr lang="vi-VN" sz="4000" b="1">
                <a:latin typeface="Roboto" panose="020B0604020202020204" charset="0"/>
                <a:ea typeface="Roboto" panose="020B0604020202020204" charset="0"/>
                <a:cs typeface="Roboto" panose="020B0604020202020204" charset="0"/>
              </a:rPr>
              <a:t>Chiếu sáng không</a:t>
            </a:r>
            <a:r>
              <a:rPr lang="en-US" sz="4000" b="1">
                <a:latin typeface="Roboto" panose="020B0604020202020204" charset="0"/>
                <a:ea typeface="Roboto" panose="020B0604020202020204" charset="0"/>
                <a:cs typeface="Roboto" panose="020B0604020202020204" charset="0"/>
              </a:rPr>
              <a:t> </a:t>
            </a:r>
            <a:r>
              <a:rPr lang="vi-VN" sz="4000" b="1">
                <a:latin typeface="Roboto" panose="020B0604020202020204" charset="0"/>
                <a:ea typeface="Roboto" panose="020B0604020202020204" charset="0"/>
                <a:cs typeface="Roboto" panose="020B0604020202020204" charset="0"/>
              </a:rPr>
              <a:t>đều</a:t>
            </a:r>
            <a:r>
              <a:rPr lang="vi-VN" sz="4000">
                <a:latin typeface="Roboto" panose="020B0604020202020204" charset="0"/>
                <a:ea typeface="Roboto" panose="020B0604020202020204" charset="0"/>
                <a:cs typeface="Roboto" panose="020B0604020202020204" charset="0"/>
              </a:rPr>
              <a:t>: Chiếu sáng không đồng đều cũng có thể gây ra vấn đề với ngưỡng hình ảnh. Chiếu sáng không đồng đều xảy ra khi các phần khác nhau của hình ảnh được chiếu sáng khác nhau.</a:t>
            </a:r>
            <a:endParaRPr lang="en-US" sz="4000">
              <a:latin typeface="Roboto" panose="020B0604020202020204" charset="0"/>
              <a:ea typeface="Roboto" panose="020B0604020202020204" charset="0"/>
              <a:cs typeface="Roboto" panose="020B0604020202020204" charset="0"/>
            </a:endParaRPr>
          </a:p>
        </p:txBody>
      </p:sp>
      <p:grpSp>
        <p:nvGrpSpPr>
          <p:cNvPr id="22" name="Group 4">
            <a:extLst>
              <a:ext uri="{FF2B5EF4-FFF2-40B4-BE49-F238E27FC236}">
                <a16:creationId xmlns:a16="http://schemas.microsoft.com/office/drawing/2014/main" id="{3E8DEEEA-5237-41CE-A251-16128D834AE3}"/>
              </a:ext>
            </a:extLst>
          </p:cNvPr>
          <p:cNvGrpSpPr/>
          <p:nvPr/>
        </p:nvGrpSpPr>
        <p:grpSpPr>
          <a:xfrm rot="17279788">
            <a:off x="17080448" y="1607389"/>
            <a:ext cx="5276948" cy="4569862"/>
            <a:chOff x="0" y="0"/>
            <a:chExt cx="3619627" cy="3134614"/>
          </a:xfrm>
        </p:grpSpPr>
        <p:sp>
          <p:nvSpPr>
            <p:cNvPr id="23" name="Freeform 5">
              <a:extLst>
                <a:ext uri="{FF2B5EF4-FFF2-40B4-BE49-F238E27FC236}">
                  <a16:creationId xmlns:a16="http://schemas.microsoft.com/office/drawing/2014/main" id="{BB41DAAE-90C2-4129-9620-64228CDC1808}"/>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32" name="Group 2">
            <a:extLst>
              <a:ext uri="{FF2B5EF4-FFF2-40B4-BE49-F238E27FC236}">
                <a16:creationId xmlns:a16="http://schemas.microsoft.com/office/drawing/2014/main" id="{AE2E6D11-5EB5-4D6C-9FFF-6848A603E646}"/>
              </a:ext>
            </a:extLst>
          </p:cNvPr>
          <p:cNvGrpSpPr/>
          <p:nvPr/>
        </p:nvGrpSpPr>
        <p:grpSpPr>
          <a:xfrm rot="17279788">
            <a:off x="14007642" y="4804061"/>
            <a:ext cx="6697760" cy="5800292"/>
            <a:chOff x="0" y="0"/>
            <a:chExt cx="3619627" cy="3134614"/>
          </a:xfrm>
          <a:solidFill>
            <a:srgbClr val="A4E473"/>
          </a:solidFill>
        </p:grpSpPr>
        <p:sp>
          <p:nvSpPr>
            <p:cNvPr id="33" name="Freeform 3">
              <a:extLst>
                <a:ext uri="{FF2B5EF4-FFF2-40B4-BE49-F238E27FC236}">
                  <a16:creationId xmlns:a16="http://schemas.microsoft.com/office/drawing/2014/main" id="{EA56501F-7EB2-4009-9985-C59BC134E007}"/>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grpFill/>
          </p:spPr>
        </p:sp>
      </p:grpSp>
      <p:pic>
        <p:nvPicPr>
          <p:cNvPr id="1026" name="Picture 2" descr="https://www.baumer.com/medias/sys_master/images-content/images-content/hfb/h1b/8948038271006/8948038271006.jpg">
            <a:extLst>
              <a:ext uri="{FF2B5EF4-FFF2-40B4-BE49-F238E27FC236}">
                <a16:creationId xmlns:a16="http://schemas.microsoft.com/office/drawing/2014/main" id="{E8E4A9B2-8EC9-4D3B-849F-B6346B77D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000" y="3837939"/>
            <a:ext cx="15999999" cy="6685643"/>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2BCC5E13-2E9E-4002-B1A6-E06061768947}"/>
              </a:ext>
            </a:extLst>
          </p:cNvPr>
          <p:cNvSpPr txBox="1"/>
          <p:nvPr/>
        </p:nvSpPr>
        <p:spPr>
          <a:xfrm>
            <a:off x="1013382" y="958519"/>
            <a:ext cx="9546458" cy="830997"/>
          </a:xfrm>
          <a:prstGeom prst="rect">
            <a:avLst/>
          </a:prstGeom>
          <a:solidFill>
            <a:srgbClr val="004651"/>
          </a:solidFill>
        </p:spPr>
        <p:txBody>
          <a:bodyPr wrap="square" rtlCol="0">
            <a:spAutoFit/>
          </a:bodyPr>
          <a:lstStyle/>
          <a:p>
            <a:pPr algn="ctr"/>
            <a:r>
              <a:rPr lang="en-US" sz="4800" dirty="0">
                <a:solidFill>
                  <a:schemeClr val="bg1"/>
                </a:solidFill>
              </a:rPr>
              <a:t>6</a:t>
            </a:r>
            <a:r>
              <a:rPr lang="en-US" sz="4800">
                <a:solidFill>
                  <a:schemeClr val="bg1"/>
                </a:solidFill>
              </a:rPr>
              <a:t>. Các thách thức &amp; ph</a:t>
            </a:r>
            <a:r>
              <a:rPr lang="vi-VN" sz="4800">
                <a:solidFill>
                  <a:schemeClr val="bg1"/>
                </a:solidFill>
              </a:rPr>
              <a:t>ư</a:t>
            </a:r>
            <a:r>
              <a:rPr lang="en-US" sz="4800">
                <a:solidFill>
                  <a:schemeClr val="bg1"/>
                </a:solidFill>
              </a:rPr>
              <a:t>ơng h</a:t>
            </a:r>
            <a:r>
              <a:rPr lang="vi-VN" sz="4800">
                <a:solidFill>
                  <a:schemeClr val="bg1"/>
                </a:solidFill>
              </a:rPr>
              <a:t>ư</a:t>
            </a:r>
            <a:r>
              <a:rPr lang="en-US" sz="4800">
                <a:solidFill>
                  <a:schemeClr val="bg1"/>
                </a:solidFill>
              </a:rPr>
              <a:t>ớng</a:t>
            </a:r>
            <a:endParaRPr lang="en-US" sz="4800" dirty="0">
              <a:solidFill>
                <a:schemeClr val="bg1"/>
              </a:solidFill>
            </a:endParaRPr>
          </a:p>
        </p:txBody>
      </p:sp>
    </p:spTree>
    <p:extLst>
      <p:ext uri="{BB962C8B-B14F-4D97-AF65-F5344CB8AC3E}">
        <p14:creationId xmlns:p14="http://schemas.microsoft.com/office/powerpoint/2010/main" val="2744195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
            <a:extLst>
              <a:ext uri="{FF2B5EF4-FFF2-40B4-BE49-F238E27FC236}">
                <a16:creationId xmlns:a16="http://schemas.microsoft.com/office/drawing/2014/main" id="{1F18496A-B09A-4783-B6F0-48C391B67359}"/>
              </a:ext>
            </a:extLst>
          </p:cNvPr>
          <p:cNvGrpSpPr/>
          <p:nvPr/>
        </p:nvGrpSpPr>
        <p:grpSpPr>
          <a:xfrm rot="17279788">
            <a:off x="-4158349" y="4769844"/>
            <a:ext cx="7388722" cy="6398668"/>
            <a:chOff x="0" y="0"/>
            <a:chExt cx="3619627" cy="3134614"/>
          </a:xfrm>
        </p:grpSpPr>
        <p:sp>
          <p:nvSpPr>
            <p:cNvPr id="27" name="Freeform 3">
              <a:extLst>
                <a:ext uri="{FF2B5EF4-FFF2-40B4-BE49-F238E27FC236}">
                  <a16:creationId xmlns:a16="http://schemas.microsoft.com/office/drawing/2014/main" id="{CA2C2A88-C420-4887-94BE-2EBA77ABF607}"/>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30" name="Group 4">
            <a:extLst>
              <a:ext uri="{FF2B5EF4-FFF2-40B4-BE49-F238E27FC236}">
                <a16:creationId xmlns:a16="http://schemas.microsoft.com/office/drawing/2014/main" id="{1B7F9504-54E9-4522-B893-8F57BBEC70C3}"/>
              </a:ext>
            </a:extLst>
          </p:cNvPr>
          <p:cNvGrpSpPr/>
          <p:nvPr/>
        </p:nvGrpSpPr>
        <p:grpSpPr>
          <a:xfrm rot="17279788">
            <a:off x="17080448" y="1607389"/>
            <a:ext cx="5276948" cy="4569862"/>
            <a:chOff x="0" y="0"/>
            <a:chExt cx="3619627" cy="3134614"/>
          </a:xfrm>
        </p:grpSpPr>
        <p:sp>
          <p:nvSpPr>
            <p:cNvPr id="31" name="Freeform 5">
              <a:extLst>
                <a:ext uri="{FF2B5EF4-FFF2-40B4-BE49-F238E27FC236}">
                  <a16:creationId xmlns:a16="http://schemas.microsoft.com/office/drawing/2014/main" id="{7EE2FC79-D2B3-4CB6-9ADA-5E5AFA1A90CF}"/>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32" name="Group 2">
            <a:extLst>
              <a:ext uri="{FF2B5EF4-FFF2-40B4-BE49-F238E27FC236}">
                <a16:creationId xmlns:a16="http://schemas.microsoft.com/office/drawing/2014/main" id="{AE2E6D11-5EB5-4D6C-9FFF-6848A603E646}"/>
              </a:ext>
            </a:extLst>
          </p:cNvPr>
          <p:cNvGrpSpPr/>
          <p:nvPr/>
        </p:nvGrpSpPr>
        <p:grpSpPr>
          <a:xfrm rot="17279788">
            <a:off x="14007642" y="4804061"/>
            <a:ext cx="6697760" cy="5800292"/>
            <a:chOff x="0" y="0"/>
            <a:chExt cx="3619627" cy="3134614"/>
          </a:xfrm>
          <a:solidFill>
            <a:srgbClr val="A4E473"/>
          </a:solidFill>
        </p:grpSpPr>
        <p:sp>
          <p:nvSpPr>
            <p:cNvPr id="33" name="Freeform 3">
              <a:extLst>
                <a:ext uri="{FF2B5EF4-FFF2-40B4-BE49-F238E27FC236}">
                  <a16:creationId xmlns:a16="http://schemas.microsoft.com/office/drawing/2014/main" id="{EA56501F-7EB2-4009-9985-C59BC134E007}"/>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grpFill/>
          </p:spPr>
        </p:sp>
      </p:grpSp>
      <p:grpSp>
        <p:nvGrpSpPr>
          <p:cNvPr id="18" name="Group 17"/>
          <p:cNvGrpSpPr/>
          <p:nvPr/>
        </p:nvGrpSpPr>
        <p:grpSpPr>
          <a:xfrm>
            <a:off x="233188" y="255517"/>
            <a:ext cx="5553423" cy="842932"/>
            <a:chOff x="914400" y="800100"/>
            <a:chExt cx="5553423" cy="842932"/>
          </a:xfrm>
        </p:grpSpPr>
        <p:pic>
          <p:nvPicPr>
            <p:cNvPr id="19" name="Picture 18">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20" name="TextBox 19"/>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sp>
        <p:nvSpPr>
          <p:cNvPr id="6" name="TextBox 5">
            <a:extLst>
              <a:ext uri="{FF2B5EF4-FFF2-40B4-BE49-F238E27FC236}">
                <a16:creationId xmlns:a16="http://schemas.microsoft.com/office/drawing/2014/main" id="{3E646B0A-2F8F-4503-A66D-A25B5504906A}"/>
              </a:ext>
            </a:extLst>
          </p:cNvPr>
          <p:cNvSpPr txBox="1"/>
          <p:nvPr/>
        </p:nvSpPr>
        <p:spPr>
          <a:xfrm>
            <a:off x="484716" y="1759723"/>
            <a:ext cx="17318568" cy="2554545"/>
          </a:xfrm>
          <a:prstGeom prst="rect">
            <a:avLst/>
          </a:prstGeom>
          <a:noFill/>
        </p:spPr>
        <p:txBody>
          <a:bodyPr wrap="square" rtlCol="0">
            <a:spAutoFit/>
          </a:bodyPr>
          <a:lstStyle/>
          <a:p>
            <a:pPr>
              <a:tabLst>
                <a:tab pos="508000" algn="l"/>
              </a:tabLst>
            </a:pPr>
            <a:r>
              <a:rPr lang="en-US" sz="4000">
                <a:latin typeface="Roboto" panose="020B0604020202020204" charset="0"/>
                <a:ea typeface="Roboto" panose="020B0604020202020204" charset="0"/>
                <a:cs typeface="Roboto" panose="020B0604020202020204" charset="0"/>
              </a:rPr>
              <a:t>	</a:t>
            </a:r>
            <a:r>
              <a:rPr lang="en-US" sz="4000">
                <a:latin typeface="Roboto" panose="020B0604020202020204" charset="0"/>
                <a:ea typeface="Roboto" panose="020B0604020202020204" charset="0"/>
                <a:cs typeface="Roboto" panose="020B0604020202020204" charset="0"/>
                <a:sym typeface="Webdings" panose="05030102010509060703" pitchFamily="18" charset="2"/>
              </a:rPr>
              <a:t></a:t>
            </a:r>
            <a:r>
              <a:rPr lang="vi-VN" sz="4000" b="1">
                <a:latin typeface="Roboto" panose="020B0604020202020204" charset="0"/>
                <a:ea typeface="Roboto" panose="020B0604020202020204" charset="0"/>
                <a:cs typeface="Roboto" panose="020B0604020202020204" charset="0"/>
              </a:rPr>
              <a:t>Ngưỡng </a:t>
            </a:r>
            <a:r>
              <a:rPr lang="en-US" sz="4000" b="1">
                <a:latin typeface="Roboto" panose="020B0604020202020204" charset="0"/>
                <a:ea typeface="Roboto" panose="020B0604020202020204" charset="0"/>
                <a:cs typeface="Roboto" panose="020B0604020202020204" charset="0"/>
              </a:rPr>
              <a:t>cục bộ</a:t>
            </a:r>
            <a:r>
              <a:rPr lang="vi-VN" sz="4000">
                <a:latin typeface="Roboto" panose="020B0604020202020204" charset="0"/>
                <a:ea typeface="Roboto" panose="020B0604020202020204" charset="0"/>
                <a:cs typeface="Roboto" panose="020B0604020202020204" charset="0"/>
              </a:rPr>
              <a:t>: </a:t>
            </a:r>
            <a:r>
              <a:rPr lang="en-US" sz="4000">
                <a:latin typeface="Roboto" panose="020B0604020202020204" charset="0"/>
                <a:ea typeface="Roboto" panose="020B0604020202020204" charset="0"/>
                <a:cs typeface="Roboto" panose="020B0604020202020204" charset="0"/>
              </a:rPr>
              <a:t>n</a:t>
            </a:r>
            <a:r>
              <a:rPr lang="vi-VN" sz="4000">
                <a:latin typeface="Roboto" panose="020B0604020202020204" charset="0"/>
                <a:ea typeface="Roboto" panose="020B0604020202020204" charset="0"/>
                <a:cs typeface="Roboto" panose="020B0604020202020204" charset="0"/>
              </a:rPr>
              <a:t>gưỡng </a:t>
            </a:r>
            <a:r>
              <a:rPr lang="en-US" sz="4000">
                <a:latin typeface="Roboto" panose="020B0604020202020204" charset="0"/>
                <a:ea typeface="Roboto" panose="020B0604020202020204" charset="0"/>
                <a:cs typeface="Roboto" panose="020B0604020202020204" charset="0"/>
              </a:rPr>
              <a:t>cục bộ </a:t>
            </a:r>
            <a:r>
              <a:rPr lang="vi-VN" sz="4000">
                <a:latin typeface="Roboto" panose="020B0604020202020204" charset="0"/>
                <a:ea typeface="Roboto" panose="020B0604020202020204" charset="0"/>
                <a:cs typeface="Roboto" panose="020B0604020202020204" charset="0"/>
              </a:rPr>
              <a:t>sử dụng một ngưỡng khác nhau cho mỗi pixel trong một hình ảnh, dựa trên giá trị của các pixel trong vùng lân cận của nó. Điều này có thể </a:t>
            </a:r>
            <a:r>
              <a:rPr lang="vi-VN" sz="4000" b="1">
                <a:latin typeface="Roboto" panose="020B0604020202020204" charset="0"/>
                <a:ea typeface="Roboto" panose="020B0604020202020204" charset="0"/>
                <a:cs typeface="Roboto" panose="020B0604020202020204" charset="0"/>
              </a:rPr>
              <a:t>giúp cải thiện kết quả tạo ngưỡng</a:t>
            </a:r>
            <a:r>
              <a:rPr lang="vi-VN" sz="4000">
                <a:latin typeface="Roboto" panose="020B0604020202020204" charset="0"/>
                <a:ea typeface="Roboto" panose="020B0604020202020204" charset="0"/>
                <a:cs typeface="Roboto" panose="020B0604020202020204" charset="0"/>
              </a:rPr>
              <a:t> trong ảnh có độ sáng không đồng đều.</a:t>
            </a:r>
            <a:endParaRPr lang="en-US" sz="4000">
              <a:latin typeface="Roboto" panose="020B0604020202020204" charset="0"/>
              <a:ea typeface="Roboto" panose="020B0604020202020204" charset="0"/>
              <a:cs typeface="Roboto" panose="020B0604020202020204" charset="0"/>
            </a:endParaRPr>
          </a:p>
        </p:txBody>
      </p:sp>
      <p:pic>
        <p:nvPicPr>
          <p:cNvPr id="2" name="Picture 1">
            <a:extLst>
              <a:ext uri="{FF2B5EF4-FFF2-40B4-BE49-F238E27FC236}">
                <a16:creationId xmlns:a16="http://schemas.microsoft.com/office/drawing/2014/main" id="{1FF98B6B-C63B-4AF0-A71B-34F8954E1A59}"/>
              </a:ext>
            </a:extLst>
          </p:cNvPr>
          <p:cNvPicPr>
            <a:picLocks noChangeAspect="1"/>
          </p:cNvPicPr>
          <p:nvPr/>
        </p:nvPicPr>
        <p:blipFill>
          <a:blip r:embed="rId3"/>
          <a:stretch>
            <a:fillRect/>
          </a:stretch>
        </p:blipFill>
        <p:spPr>
          <a:xfrm>
            <a:off x="1144000" y="4260832"/>
            <a:ext cx="16000000" cy="5485714"/>
          </a:xfrm>
          <a:prstGeom prst="rect">
            <a:avLst/>
          </a:prstGeom>
          <a:effectLst>
            <a:softEdge rad="63500"/>
          </a:effectLst>
        </p:spPr>
      </p:pic>
      <p:sp>
        <p:nvSpPr>
          <p:cNvPr id="14" name="TextBox 13">
            <a:extLst>
              <a:ext uri="{FF2B5EF4-FFF2-40B4-BE49-F238E27FC236}">
                <a16:creationId xmlns:a16="http://schemas.microsoft.com/office/drawing/2014/main" id="{CB09DA6B-B4B9-4411-918C-2C321E4F165C}"/>
              </a:ext>
            </a:extLst>
          </p:cNvPr>
          <p:cNvSpPr txBox="1"/>
          <p:nvPr/>
        </p:nvSpPr>
        <p:spPr>
          <a:xfrm>
            <a:off x="1013382" y="895187"/>
            <a:ext cx="9546458" cy="830997"/>
          </a:xfrm>
          <a:prstGeom prst="rect">
            <a:avLst/>
          </a:prstGeom>
          <a:solidFill>
            <a:srgbClr val="004651"/>
          </a:solidFill>
        </p:spPr>
        <p:txBody>
          <a:bodyPr wrap="square" rtlCol="0">
            <a:spAutoFit/>
          </a:bodyPr>
          <a:lstStyle/>
          <a:p>
            <a:pPr algn="ctr"/>
            <a:r>
              <a:rPr lang="en-US" sz="4800" dirty="0">
                <a:solidFill>
                  <a:schemeClr val="bg1"/>
                </a:solidFill>
              </a:rPr>
              <a:t>6</a:t>
            </a:r>
            <a:r>
              <a:rPr lang="en-US" sz="4800">
                <a:solidFill>
                  <a:schemeClr val="bg1"/>
                </a:solidFill>
              </a:rPr>
              <a:t>. Các thách thức &amp; ph</a:t>
            </a:r>
            <a:r>
              <a:rPr lang="vi-VN" sz="4800">
                <a:solidFill>
                  <a:schemeClr val="bg1"/>
                </a:solidFill>
              </a:rPr>
              <a:t>ư</a:t>
            </a:r>
            <a:r>
              <a:rPr lang="en-US" sz="4800">
                <a:solidFill>
                  <a:schemeClr val="bg1"/>
                </a:solidFill>
              </a:rPr>
              <a:t>ơng h</a:t>
            </a:r>
            <a:r>
              <a:rPr lang="vi-VN" sz="4800">
                <a:solidFill>
                  <a:schemeClr val="bg1"/>
                </a:solidFill>
              </a:rPr>
              <a:t>ư</a:t>
            </a:r>
            <a:r>
              <a:rPr lang="en-US" sz="4800">
                <a:solidFill>
                  <a:schemeClr val="bg1"/>
                </a:solidFill>
              </a:rPr>
              <a:t>ớng</a:t>
            </a:r>
            <a:endParaRPr lang="en-US" sz="4800" dirty="0">
              <a:solidFill>
                <a:schemeClr val="bg1"/>
              </a:solidFill>
            </a:endParaRPr>
          </a:p>
        </p:txBody>
      </p:sp>
    </p:spTree>
    <p:extLst>
      <p:ext uri="{BB962C8B-B14F-4D97-AF65-F5344CB8AC3E}">
        <p14:creationId xmlns:p14="http://schemas.microsoft.com/office/powerpoint/2010/main" val="1018780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066800" y="2338363"/>
            <a:ext cx="14788773" cy="1946458"/>
            <a:chOff x="0" y="-76200"/>
            <a:chExt cx="19718364" cy="2595277"/>
          </a:xfrm>
        </p:grpSpPr>
        <p:sp>
          <p:nvSpPr>
            <p:cNvPr id="3" name="TextBox 3"/>
            <p:cNvSpPr txBox="1"/>
            <p:nvPr/>
          </p:nvSpPr>
          <p:spPr>
            <a:xfrm>
              <a:off x="29883" y="1852228"/>
              <a:ext cx="19688481" cy="666849"/>
            </a:xfrm>
            <a:prstGeom prst="rect">
              <a:avLst/>
            </a:prstGeom>
          </p:spPr>
          <p:txBody>
            <a:bodyPr lIns="0" tIns="0" rIns="0" bIns="0" rtlCol="0" anchor="t">
              <a:spAutoFit/>
            </a:bodyPr>
            <a:lstStyle/>
            <a:p>
              <a:pPr>
                <a:lnSpc>
                  <a:spcPts val="3919"/>
                </a:lnSpc>
              </a:pPr>
              <a:r>
                <a:rPr lang="en-US" sz="3600" dirty="0" err="1">
                  <a:solidFill>
                    <a:srgbClr val="F4F4F4"/>
                  </a:solidFill>
                  <a:latin typeface="Muli Regular"/>
                </a:rPr>
                <a:t>Hãy</a:t>
              </a:r>
              <a:r>
                <a:rPr lang="en-US" sz="3600" dirty="0">
                  <a:solidFill>
                    <a:srgbClr val="F4F4F4"/>
                  </a:solidFill>
                  <a:latin typeface="Muli Regular"/>
                </a:rPr>
                <a:t> </a:t>
              </a:r>
              <a:r>
                <a:rPr lang="en-US" sz="3600" dirty="0" err="1">
                  <a:solidFill>
                    <a:srgbClr val="F4F4F4"/>
                  </a:solidFill>
                  <a:latin typeface="Muli Regular"/>
                </a:rPr>
                <a:t>gửi</a:t>
              </a:r>
              <a:r>
                <a:rPr lang="en-US" sz="3600" dirty="0">
                  <a:solidFill>
                    <a:srgbClr val="F4F4F4"/>
                  </a:solidFill>
                  <a:latin typeface="Muli Regular"/>
                </a:rPr>
                <a:t> </a:t>
              </a:r>
              <a:r>
                <a:rPr lang="en-US" sz="3600" dirty="0" err="1">
                  <a:solidFill>
                    <a:srgbClr val="F4F4F4"/>
                  </a:solidFill>
                  <a:latin typeface="Muli Regular"/>
                </a:rPr>
                <a:t>cho</a:t>
              </a:r>
              <a:r>
                <a:rPr lang="en-US" sz="3600" dirty="0">
                  <a:solidFill>
                    <a:srgbClr val="F4F4F4"/>
                  </a:solidFill>
                  <a:latin typeface="Muli Regular"/>
                </a:rPr>
                <a:t> </a:t>
              </a:r>
              <a:r>
                <a:rPr lang="en-US" sz="3600" dirty="0" err="1">
                  <a:solidFill>
                    <a:srgbClr val="F4F4F4"/>
                  </a:solidFill>
                  <a:latin typeface="Muli Regular"/>
                </a:rPr>
                <a:t>chúng</a:t>
              </a:r>
              <a:r>
                <a:rPr lang="en-US" sz="3600" dirty="0">
                  <a:solidFill>
                    <a:srgbClr val="F4F4F4"/>
                  </a:solidFill>
                  <a:latin typeface="Muli Regular"/>
                </a:rPr>
                <a:t> </a:t>
              </a:r>
              <a:r>
                <a:rPr lang="en-US" sz="3600" dirty="0" err="1">
                  <a:solidFill>
                    <a:srgbClr val="F4F4F4"/>
                  </a:solidFill>
                  <a:latin typeface="Muli Regular"/>
                </a:rPr>
                <a:t>tôi</a:t>
              </a:r>
              <a:r>
                <a:rPr lang="en-US" sz="3600" dirty="0">
                  <a:solidFill>
                    <a:srgbClr val="F4F4F4"/>
                  </a:solidFill>
                  <a:latin typeface="Muli Regular"/>
                </a:rPr>
                <a:t>! </a:t>
              </a:r>
              <a:r>
                <a:rPr lang="en-US" sz="3600" dirty="0" err="1">
                  <a:solidFill>
                    <a:srgbClr val="F4F4F4"/>
                  </a:solidFill>
                  <a:latin typeface="Muli Regular"/>
                </a:rPr>
                <a:t>Hy</a:t>
              </a:r>
              <a:r>
                <a:rPr lang="en-US" sz="3600" dirty="0">
                  <a:solidFill>
                    <a:srgbClr val="F4F4F4"/>
                  </a:solidFill>
                  <a:latin typeface="Muli Regular"/>
                </a:rPr>
                <a:t> </a:t>
              </a:r>
              <a:r>
                <a:rPr lang="en-US" sz="3600" dirty="0" err="1">
                  <a:solidFill>
                    <a:srgbClr val="F4F4F4"/>
                  </a:solidFill>
                  <a:latin typeface="Muli Regular"/>
                </a:rPr>
                <a:t>vọng</a:t>
              </a:r>
              <a:r>
                <a:rPr lang="en-US" sz="3600" dirty="0">
                  <a:solidFill>
                    <a:srgbClr val="F4F4F4"/>
                  </a:solidFill>
                  <a:latin typeface="Muli Regular"/>
                </a:rPr>
                <a:t> </a:t>
              </a:r>
              <a:r>
                <a:rPr lang="en-US" sz="3600" dirty="0" err="1">
                  <a:solidFill>
                    <a:srgbClr val="F4F4F4"/>
                  </a:solidFill>
                  <a:latin typeface="Muli Regular"/>
                </a:rPr>
                <a:t>bạn</a:t>
              </a:r>
              <a:r>
                <a:rPr lang="en-US" sz="3600" dirty="0">
                  <a:solidFill>
                    <a:srgbClr val="F4F4F4"/>
                  </a:solidFill>
                  <a:latin typeface="Muli Regular"/>
                </a:rPr>
                <a:t> </a:t>
              </a:r>
              <a:r>
                <a:rPr lang="en-US" sz="3600" dirty="0" err="1">
                  <a:solidFill>
                    <a:srgbClr val="F4F4F4"/>
                  </a:solidFill>
                  <a:latin typeface="Muli Regular"/>
                </a:rPr>
                <a:t>đã</a:t>
              </a:r>
              <a:r>
                <a:rPr lang="en-US" sz="3600" dirty="0">
                  <a:solidFill>
                    <a:srgbClr val="F4F4F4"/>
                  </a:solidFill>
                  <a:latin typeface="Muli Regular"/>
                </a:rPr>
                <a:t> </a:t>
              </a:r>
              <a:r>
                <a:rPr lang="en-US" sz="3600" dirty="0" err="1">
                  <a:solidFill>
                    <a:srgbClr val="F4F4F4"/>
                  </a:solidFill>
                  <a:latin typeface="Muli Regular"/>
                </a:rPr>
                <a:t>học</a:t>
              </a:r>
              <a:r>
                <a:rPr lang="en-US" sz="3600" dirty="0">
                  <a:solidFill>
                    <a:srgbClr val="F4F4F4"/>
                  </a:solidFill>
                  <a:latin typeface="Muli Regular"/>
                </a:rPr>
                <a:t> </a:t>
              </a:r>
              <a:r>
                <a:rPr lang="en-US" sz="3600" dirty="0" err="1">
                  <a:solidFill>
                    <a:srgbClr val="F4F4F4"/>
                  </a:solidFill>
                  <a:latin typeface="Muli Regular"/>
                </a:rPr>
                <a:t>được</a:t>
              </a:r>
              <a:r>
                <a:rPr lang="en-US" sz="3600" dirty="0">
                  <a:solidFill>
                    <a:srgbClr val="F4F4F4"/>
                  </a:solidFill>
                  <a:latin typeface="Muli Regular"/>
                </a:rPr>
                <a:t> </a:t>
              </a:r>
              <a:r>
                <a:rPr lang="en-US" sz="3600" dirty="0" err="1">
                  <a:solidFill>
                    <a:srgbClr val="F4F4F4"/>
                  </a:solidFill>
                  <a:latin typeface="Muli Regular"/>
                </a:rPr>
                <a:t>thêm</a:t>
              </a:r>
              <a:r>
                <a:rPr lang="en-US" sz="3600" dirty="0">
                  <a:solidFill>
                    <a:srgbClr val="F4F4F4"/>
                  </a:solidFill>
                  <a:latin typeface="Muli Regular"/>
                </a:rPr>
                <a:t> </a:t>
              </a:r>
              <a:r>
                <a:rPr lang="en-US" sz="3600" dirty="0" err="1">
                  <a:solidFill>
                    <a:srgbClr val="F4F4F4"/>
                  </a:solidFill>
                  <a:latin typeface="Muli Regular"/>
                </a:rPr>
                <a:t>đều</a:t>
              </a:r>
              <a:r>
                <a:rPr lang="en-US" sz="3600" dirty="0">
                  <a:solidFill>
                    <a:srgbClr val="F4F4F4"/>
                  </a:solidFill>
                  <a:latin typeface="Muli Regular"/>
                </a:rPr>
                <a:t> </a:t>
              </a:r>
              <a:r>
                <a:rPr lang="en-US" sz="3600" dirty="0" err="1">
                  <a:solidFill>
                    <a:srgbClr val="F4F4F4"/>
                  </a:solidFill>
                  <a:latin typeface="Muli Regular"/>
                </a:rPr>
                <a:t>mới</a:t>
              </a:r>
              <a:r>
                <a:rPr lang="en-US" sz="3600" dirty="0">
                  <a:solidFill>
                    <a:srgbClr val="F4F4F4"/>
                  </a:solidFill>
                  <a:latin typeface="Muli Regular"/>
                </a:rPr>
                <a:t> </a:t>
              </a:r>
              <a:r>
                <a:rPr lang="en-US" sz="3600" dirty="0" err="1">
                  <a:solidFill>
                    <a:srgbClr val="F4F4F4"/>
                  </a:solidFill>
                  <a:latin typeface="Muli Regular"/>
                </a:rPr>
                <a:t>mẻ</a:t>
              </a:r>
              <a:r>
                <a:rPr lang="en-US" sz="3600" dirty="0">
                  <a:solidFill>
                    <a:srgbClr val="F4F4F4"/>
                  </a:solidFill>
                  <a:latin typeface="Muli Regular"/>
                </a:rPr>
                <a:t>.</a:t>
              </a:r>
            </a:p>
          </p:txBody>
        </p:sp>
        <p:sp>
          <p:nvSpPr>
            <p:cNvPr id="4" name="TextBox 4"/>
            <p:cNvSpPr txBox="1"/>
            <p:nvPr/>
          </p:nvSpPr>
          <p:spPr>
            <a:xfrm>
              <a:off x="0" y="-76200"/>
              <a:ext cx="19688481" cy="1359946"/>
            </a:xfrm>
            <a:prstGeom prst="rect">
              <a:avLst/>
            </a:prstGeom>
          </p:spPr>
          <p:txBody>
            <a:bodyPr lIns="0" tIns="0" rIns="0" bIns="0" rtlCol="0" anchor="t">
              <a:spAutoFit/>
            </a:bodyPr>
            <a:lstStyle/>
            <a:p>
              <a:pPr>
                <a:lnSpc>
                  <a:spcPts val="7800"/>
                </a:lnSpc>
                <a:spcBef>
                  <a:spcPct val="0"/>
                </a:spcBef>
              </a:pPr>
              <a:r>
                <a:rPr lang="en-US" sz="8800" spc="-168" dirty="0" err="1">
                  <a:solidFill>
                    <a:srgbClr val="A4E473"/>
                  </a:solidFill>
                  <a:latin typeface="Muli Bold"/>
                </a:rPr>
                <a:t>Bạn</a:t>
              </a:r>
              <a:r>
                <a:rPr lang="en-US" sz="8800" spc="-168" dirty="0">
                  <a:solidFill>
                    <a:srgbClr val="A4E473"/>
                  </a:solidFill>
                  <a:latin typeface="Muli Bold"/>
                </a:rPr>
                <a:t> </a:t>
              </a:r>
              <a:r>
                <a:rPr lang="en-US" sz="8800" spc="-168" dirty="0" err="1">
                  <a:solidFill>
                    <a:srgbClr val="A4E473"/>
                  </a:solidFill>
                  <a:latin typeface="Muli Bold"/>
                </a:rPr>
                <a:t>có</a:t>
              </a:r>
              <a:r>
                <a:rPr lang="en-US" sz="8800" spc="-168" dirty="0">
                  <a:solidFill>
                    <a:srgbClr val="A4E473"/>
                  </a:solidFill>
                  <a:latin typeface="Muli Bold"/>
                </a:rPr>
                <a:t> </a:t>
              </a:r>
              <a:r>
                <a:rPr lang="en-US" sz="8800" spc="-168" dirty="0" err="1">
                  <a:solidFill>
                    <a:srgbClr val="A4E473"/>
                  </a:solidFill>
                  <a:latin typeface="Muli Bold"/>
                </a:rPr>
                <a:t>câu</a:t>
              </a:r>
              <a:r>
                <a:rPr lang="en-US" sz="8800" spc="-168" dirty="0">
                  <a:solidFill>
                    <a:srgbClr val="A4E473"/>
                  </a:solidFill>
                  <a:latin typeface="Muli Bold"/>
                </a:rPr>
                <a:t> </a:t>
              </a:r>
              <a:r>
                <a:rPr lang="en-US" sz="8800" spc="-168" dirty="0" err="1">
                  <a:solidFill>
                    <a:srgbClr val="A4E473"/>
                  </a:solidFill>
                  <a:latin typeface="Muli Bold"/>
                </a:rPr>
                <a:t>hỏi</a:t>
              </a:r>
              <a:r>
                <a:rPr lang="en-US" sz="8800" spc="-168" dirty="0">
                  <a:solidFill>
                    <a:srgbClr val="A4E473"/>
                  </a:solidFill>
                  <a:latin typeface="Muli Bold"/>
                </a:rPr>
                <a:t> </a:t>
              </a:r>
              <a:r>
                <a:rPr lang="en-US" sz="8800" spc="-168" dirty="0" err="1">
                  <a:solidFill>
                    <a:srgbClr val="A4E473"/>
                  </a:solidFill>
                  <a:latin typeface="Muli Bold"/>
                </a:rPr>
                <a:t>nào</a:t>
              </a:r>
              <a:r>
                <a:rPr lang="en-US" sz="8800" spc="-168" dirty="0">
                  <a:solidFill>
                    <a:srgbClr val="A4E473"/>
                  </a:solidFill>
                  <a:latin typeface="Muli Bold"/>
                </a:rPr>
                <a:t> </a:t>
              </a:r>
              <a:r>
                <a:rPr lang="en-US" sz="8800" spc="-168" dirty="0" err="1">
                  <a:solidFill>
                    <a:srgbClr val="A4E473"/>
                  </a:solidFill>
                  <a:latin typeface="Muli Bold"/>
                </a:rPr>
                <a:t>không</a:t>
              </a:r>
              <a:r>
                <a:rPr lang="en-US" sz="8800" spc="-168" dirty="0">
                  <a:solidFill>
                    <a:srgbClr val="A4E473"/>
                  </a:solidFill>
                  <a:latin typeface="Muli Bold"/>
                </a:rPr>
                <a:t>?</a:t>
              </a:r>
            </a:p>
          </p:txBody>
        </p:sp>
      </p:grpSp>
      <p:grpSp>
        <p:nvGrpSpPr>
          <p:cNvPr id="6" name="Group 6"/>
          <p:cNvGrpSpPr/>
          <p:nvPr/>
        </p:nvGrpSpPr>
        <p:grpSpPr>
          <a:xfrm>
            <a:off x="-3563094" y="6077994"/>
            <a:ext cx="6383425" cy="5528076"/>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a:off x="1671665" y="7004492"/>
            <a:ext cx="3034530" cy="2627917"/>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10" name="Group 10"/>
          <p:cNvGrpSpPr/>
          <p:nvPr/>
        </p:nvGrpSpPr>
        <p:grpSpPr>
          <a:xfrm>
            <a:off x="4053492" y="8956750"/>
            <a:ext cx="2141618" cy="1854652"/>
            <a:chOff x="0" y="0"/>
            <a:chExt cx="3619627" cy="3134614"/>
          </a:xfrm>
        </p:grpSpPr>
        <p:sp>
          <p:nvSpPr>
            <p:cNvPr id="11" name="Freeform 1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2527743" y="-89986"/>
            <a:ext cx="10138115" cy="8779655"/>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2505679" y="5832746"/>
            <a:ext cx="5966980" cy="516743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TextBox 6"/>
          <p:cNvSpPr txBox="1"/>
          <p:nvPr/>
        </p:nvSpPr>
        <p:spPr>
          <a:xfrm>
            <a:off x="1102892" y="4157158"/>
            <a:ext cx="6477000" cy="705321"/>
          </a:xfrm>
          <a:prstGeom prst="rect">
            <a:avLst/>
          </a:prstGeom>
        </p:spPr>
        <p:txBody>
          <a:bodyPr wrap="square" lIns="0" tIns="0" rIns="0" bIns="0" rtlCol="0" anchor="t">
            <a:spAutoFit/>
          </a:bodyPr>
          <a:lstStyle/>
          <a:p>
            <a:pPr marL="0" lvl="0" indent="0" algn="l">
              <a:lnSpc>
                <a:spcPts val="5459"/>
              </a:lnSpc>
              <a:spcBef>
                <a:spcPct val="0"/>
              </a:spcBef>
            </a:pPr>
            <a:r>
              <a:rPr lang="en-US" sz="9600" spc="-168" dirty="0" err="1">
                <a:solidFill>
                  <a:srgbClr val="F4F4F4"/>
                </a:solidFill>
                <a:latin typeface="Times New Roman" panose="02020603050405020304" pitchFamily="18" charset="0"/>
                <a:cs typeface="Times New Roman" panose="02020603050405020304" pitchFamily="18" charset="0"/>
              </a:rPr>
              <a:t>Nội</a:t>
            </a:r>
            <a:r>
              <a:rPr lang="en-US" sz="9600" spc="-168" dirty="0">
                <a:solidFill>
                  <a:srgbClr val="F4F4F4"/>
                </a:solidFill>
                <a:latin typeface="Muli Bold"/>
              </a:rPr>
              <a:t> </a:t>
            </a:r>
            <a:r>
              <a:rPr lang="en-US" sz="9600" spc="-168" dirty="0">
                <a:solidFill>
                  <a:srgbClr val="F4F4F4"/>
                </a:solidFill>
                <a:latin typeface="Times New Roman" panose="02020603050405020304" pitchFamily="18" charset="0"/>
                <a:cs typeface="Times New Roman" panose="02020603050405020304" pitchFamily="18" charset="0"/>
              </a:rPr>
              <a:t>dung</a:t>
            </a:r>
          </a:p>
        </p:txBody>
      </p:sp>
      <p:grpSp>
        <p:nvGrpSpPr>
          <p:cNvPr id="8" name="Group 7"/>
          <p:cNvGrpSpPr/>
          <p:nvPr/>
        </p:nvGrpSpPr>
        <p:grpSpPr>
          <a:xfrm>
            <a:off x="19050000" y="6262061"/>
            <a:ext cx="5353419" cy="4726899"/>
            <a:chOff x="10896600" y="1928009"/>
            <a:chExt cx="7391400" cy="6526371"/>
          </a:xfrm>
        </p:grpSpPr>
        <p:sp>
          <p:nvSpPr>
            <p:cNvPr id="22" name="TextBox 21"/>
            <p:cNvSpPr txBox="1"/>
            <p:nvPr/>
          </p:nvSpPr>
          <p:spPr>
            <a:xfrm>
              <a:off x="10896600" y="1928009"/>
              <a:ext cx="3953035" cy="552427"/>
            </a:xfrm>
            <a:prstGeom prst="rect">
              <a:avLst/>
            </a:prstGeom>
            <a:noFill/>
          </p:spPr>
          <p:txBody>
            <a:bodyPr wrap="none" rtlCol="0">
              <a:spAutoFit/>
            </a:bodyPr>
            <a:lstStyle/>
            <a:p>
              <a:pPr marL="342900" indent="-342900">
                <a:buFont typeface="+mj-lt"/>
                <a:buAutoNum type="arabicPeriod"/>
              </a:pPr>
              <a:r>
                <a:rPr lang="en-US" sz="2000" dirty="0" err="1"/>
                <a:t>Giới</a:t>
              </a:r>
              <a:r>
                <a:rPr lang="en-US" sz="2000" dirty="0"/>
                <a:t> </a:t>
              </a:r>
              <a:r>
                <a:rPr lang="en-US" sz="2000" dirty="0" err="1"/>
                <a:t>thiệu</a:t>
              </a:r>
              <a:r>
                <a:rPr lang="en-US" sz="2000" dirty="0"/>
                <a:t> </a:t>
              </a:r>
              <a:r>
                <a:rPr lang="en-US" sz="2000" dirty="0" err="1"/>
                <a:t>về</a:t>
              </a:r>
              <a:r>
                <a:rPr lang="en-US" sz="2000" dirty="0"/>
                <a:t> </a:t>
              </a:r>
              <a:r>
                <a:rPr lang="en-US" sz="2000" dirty="0" err="1"/>
                <a:t>xử</a:t>
              </a:r>
              <a:r>
                <a:rPr lang="en-US" sz="2000" dirty="0"/>
                <a:t> </a:t>
              </a:r>
              <a:r>
                <a:rPr lang="en-US" sz="2000" dirty="0" err="1"/>
                <a:t>lý</a:t>
              </a:r>
              <a:r>
                <a:rPr lang="en-US" sz="2000" dirty="0"/>
                <a:t> </a:t>
              </a:r>
              <a:r>
                <a:rPr lang="en-US" sz="2000" dirty="0" err="1"/>
                <a:t>ảnh</a:t>
              </a:r>
              <a:endParaRPr lang="en-US" sz="2000" dirty="0"/>
            </a:p>
          </p:txBody>
        </p:sp>
        <p:sp>
          <p:nvSpPr>
            <p:cNvPr id="23" name="TextBox 22"/>
            <p:cNvSpPr txBox="1"/>
            <p:nvPr/>
          </p:nvSpPr>
          <p:spPr>
            <a:xfrm>
              <a:off x="10911840" y="2862453"/>
              <a:ext cx="3152106" cy="552427"/>
            </a:xfrm>
            <a:prstGeom prst="rect">
              <a:avLst/>
            </a:prstGeom>
            <a:noFill/>
          </p:spPr>
          <p:txBody>
            <a:bodyPr wrap="none" rtlCol="0">
              <a:spAutoFit/>
            </a:bodyPr>
            <a:lstStyle/>
            <a:p>
              <a:r>
                <a:rPr lang="en-US" sz="2000" dirty="0"/>
                <a:t>2. </a:t>
              </a:r>
              <a:r>
                <a:rPr lang="en-US" sz="2000" dirty="0" err="1"/>
                <a:t>Phân</a:t>
              </a:r>
              <a:r>
                <a:rPr lang="en-US" sz="2000" dirty="0"/>
                <a:t> </a:t>
              </a:r>
              <a:r>
                <a:rPr lang="en-US" sz="2000" dirty="0" err="1"/>
                <a:t>ngưỡng</a:t>
              </a:r>
              <a:r>
                <a:rPr lang="en-US" sz="2000" dirty="0"/>
                <a:t> </a:t>
              </a:r>
              <a:r>
                <a:rPr lang="en-US" sz="2000" dirty="0" err="1"/>
                <a:t>ảnh</a:t>
              </a:r>
              <a:endParaRPr lang="en-US" sz="2000" dirty="0"/>
            </a:p>
          </p:txBody>
        </p:sp>
        <p:sp>
          <p:nvSpPr>
            <p:cNvPr id="24" name="TextBox 23"/>
            <p:cNvSpPr txBox="1"/>
            <p:nvPr/>
          </p:nvSpPr>
          <p:spPr>
            <a:xfrm>
              <a:off x="10911840" y="3765979"/>
              <a:ext cx="2432801" cy="552427"/>
            </a:xfrm>
            <a:prstGeom prst="rect">
              <a:avLst/>
            </a:prstGeom>
            <a:noFill/>
          </p:spPr>
          <p:txBody>
            <a:bodyPr wrap="none" rtlCol="0">
              <a:spAutoFit/>
            </a:bodyPr>
            <a:lstStyle/>
            <a:p>
              <a:r>
                <a:rPr lang="en-US" sz="2000" dirty="0"/>
                <a:t>3. </a:t>
              </a:r>
              <a:r>
                <a:rPr lang="en-US" sz="2000" dirty="0" err="1"/>
                <a:t>Ngưỡng</a:t>
              </a:r>
              <a:r>
                <a:rPr lang="en-US" sz="2000" dirty="0"/>
                <a:t> </a:t>
              </a:r>
              <a:r>
                <a:rPr lang="en-US" sz="2000" dirty="0" err="1"/>
                <a:t>đơn</a:t>
              </a:r>
              <a:endParaRPr lang="en-US" sz="2000" dirty="0"/>
            </a:p>
          </p:txBody>
        </p:sp>
        <p:sp>
          <p:nvSpPr>
            <p:cNvPr id="25" name="TextBox 24"/>
            <p:cNvSpPr txBox="1"/>
            <p:nvPr/>
          </p:nvSpPr>
          <p:spPr>
            <a:xfrm>
              <a:off x="10896600" y="4605869"/>
              <a:ext cx="2359410" cy="552427"/>
            </a:xfrm>
            <a:prstGeom prst="rect">
              <a:avLst/>
            </a:prstGeom>
            <a:noFill/>
          </p:spPr>
          <p:txBody>
            <a:bodyPr wrap="none" rtlCol="0">
              <a:spAutoFit/>
            </a:bodyPr>
            <a:lstStyle/>
            <a:p>
              <a:r>
                <a:rPr lang="en-US" sz="2000" dirty="0"/>
                <a:t>4. </a:t>
              </a:r>
              <a:r>
                <a:rPr lang="en-US" sz="2000" dirty="0" err="1"/>
                <a:t>Ngưỡng</a:t>
              </a:r>
              <a:r>
                <a:rPr lang="en-US" sz="2000" dirty="0"/>
                <a:t> </a:t>
              </a:r>
              <a:r>
                <a:rPr lang="en-US" sz="2000" dirty="0" err="1"/>
                <a:t>kép</a:t>
              </a:r>
              <a:endParaRPr lang="en-US" sz="2000" dirty="0"/>
            </a:p>
          </p:txBody>
        </p:sp>
        <p:sp>
          <p:nvSpPr>
            <p:cNvPr id="26" name="TextBox 25"/>
            <p:cNvSpPr txBox="1"/>
            <p:nvPr/>
          </p:nvSpPr>
          <p:spPr>
            <a:xfrm>
              <a:off x="10896600" y="5573031"/>
              <a:ext cx="3548276" cy="552427"/>
            </a:xfrm>
            <a:prstGeom prst="rect">
              <a:avLst/>
            </a:prstGeom>
            <a:noFill/>
          </p:spPr>
          <p:txBody>
            <a:bodyPr wrap="none" rtlCol="0">
              <a:spAutoFit/>
            </a:bodyPr>
            <a:lstStyle/>
            <a:p>
              <a:r>
                <a:rPr lang="en-US" sz="2000" dirty="0"/>
                <a:t>5. </a:t>
              </a:r>
              <a:r>
                <a:rPr lang="en-US" sz="2000" dirty="0" err="1"/>
                <a:t>Phân</a:t>
              </a:r>
              <a:r>
                <a:rPr lang="en-US" sz="2000" dirty="0"/>
                <a:t> </a:t>
              </a:r>
              <a:r>
                <a:rPr lang="en-US" sz="2000" dirty="0" err="1"/>
                <a:t>ngưỡng</a:t>
              </a:r>
              <a:r>
                <a:rPr lang="en-US" sz="2000" dirty="0"/>
                <a:t> </a:t>
              </a:r>
              <a:r>
                <a:rPr lang="en-US" sz="2000" dirty="0" err="1"/>
                <a:t>cục</a:t>
              </a:r>
              <a:r>
                <a:rPr lang="en-US" sz="2000" dirty="0"/>
                <a:t> </a:t>
              </a:r>
              <a:r>
                <a:rPr lang="en-US" sz="2000" dirty="0" err="1"/>
                <a:t>bộ</a:t>
              </a:r>
              <a:endParaRPr lang="en-US" sz="2000" dirty="0"/>
            </a:p>
          </p:txBody>
        </p:sp>
        <p:sp>
          <p:nvSpPr>
            <p:cNvPr id="27" name="TextBox 26"/>
            <p:cNvSpPr txBox="1"/>
            <p:nvPr/>
          </p:nvSpPr>
          <p:spPr>
            <a:xfrm>
              <a:off x="10896600" y="7477010"/>
              <a:ext cx="7391400" cy="977370"/>
            </a:xfrm>
            <a:prstGeom prst="rect">
              <a:avLst/>
            </a:prstGeom>
            <a:noFill/>
          </p:spPr>
          <p:txBody>
            <a:bodyPr wrap="square" rtlCol="0">
              <a:spAutoFit/>
            </a:bodyPr>
            <a:lstStyle/>
            <a:p>
              <a:r>
                <a:rPr lang="en-US" sz="2000" dirty="0"/>
                <a:t>7. </a:t>
              </a:r>
              <a:r>
                <a:rPr lang="en-US" sz="2000" dirty="0" err="1"/>
                <a:t>Tác</a:t>
              </a:r>
              <a:r>
                <a:rPr lang="en-US" sz="2000" dirty="0"/>
                <a:t> </a:t>
              </a:r>
              <a:r>
                <a:rPr lang="en-US" sz="2000" dirty="0" err="1"/>
                <a:t>động</a:t>
              </a:r>
              <a:r>
                <a:rPr lang="en-US" sz="2000" dirty="0"/>
                <a:t> </a:t>
              </a:r>
              <a:r>
                <a:rPr lang="en-US" sz="2000" dirty="0" err="1"/>
                <a:t>của</a:t>
              </a:r>
              <a:r>
                <a:rPr lang="en-US" sz="2000" dirty="0"/>
                <a:t> </a:t>
              </a:r>
              <a:r>
                <a:rPr lang="en-US" sz="2000" dirty="0" err="1"/>
                <a:t>chiếu</a:t>
              </a:r>
              <a:r>
                <a:rPr lang="en-US" sz="2000" dirty="0"/>
                <a:t> </a:t>
              </a:r>
              <a:r>
                <a:rPr lang="en-US" sz="2000" dirty="0" err="1"/>
                <a:t>sáng</a:t>
              </a:r>
              <a:r>
                <a:rPr lang="en-US" sz="2000" dirty="0"/>
                <a:t> </a:t>
              </a:r>
              <a:r>
                <a:rPr lang="en-US" sz="2000" dirty="0" err="1"/>
                <a:t>và</a:t>
              </a:r>
              <a:r>
                <a:rPr lang="en-US" sz="2000" dirty="0"/>
                <a:t> </a:t>
              </a:r>
              <a:r>
                <a:rPr lang="en-US" sz="2000" dirty="0" err="1"/>
                <a:t>nhiễu</a:t>
              </a:r>
              <a:r>
                <a:rPr lang="en-US" sz="2000" dirty="0"/>
                <a:t> </a:t>
              </a:r>
              <a:r>
                <a:rPr lang="en-US" sz="2000" dirty="0" err="1"/>
                <a:t>đối</a:t>
              </a:r>
              <a:r>
                <a:rPr lang="en-US" sz="2000" dirty="0"/>
                <a:t> </a:t>
              </a:r>
              <a:r>
                <a:rPr lang="en-US" sz="2000" dirty="0" err="1"/>
                <a:t>với</a:t>
              </a:r>
              <a:r>
                <a:rPr lang="en-US" sz="2000" dirty="0"/>
                <a:t> </a:t>
              </a:r>
              <a:r>
                <a:rPr lang="en-US" sz="2000" dirty="0" err="1"/>
                <a:t>phân</a:t>
              </a:r>
              <a:r>
                <a:rPr lang="en-US" sz="2000" dirty="0"/>
                <a:t> </a:t>
              </a:r>
              <a:r>
                <a:rPr lang="en-US" sz="2000" dirty="0" err="1"/>
                <a:t>ngưỡng</a:t>
              </a:r>
              <a:endParaRPr lang="en-US" sz="2000" dirty="0"/>
            </a:p>
          </p:txBody>
        </p:sp>
        <p:sp>
          <p:nvSpPr>
            <p:cNvPr id="28" name="TextBox 27"/>
            <p:cNvSpPr txBox="1"/>
            <p:nvPr/>
          </p:nvSpPr>
          <p:spPr>
            <a:xfrm>
              <a:off x="10911840" y="6542565"/>
              <a:ext cx="3834759" cy="552427"/>
            </a:xfrm>
            <a:prstGeom prst="rect">
              <a:avLst/>
            </a:prstGeom>
            <a:noFill/>
          </p:spPr>
          <p:txBody>
            <a:bodyPr wrap="none" rtlCol="0">
              <a:spAutoFit/>
            </a:bodyPr>
            <a:lstStyle/>
            <a:p>
              <a:r>
                <a:rPr lang="en-US" sz="2000" dirty="0"/>
                <a:t>6. </a:t>
              </a:r>
              <a:r>
                <a:rPr lang="en-US" sz="2000" dirty="0" err="1"/>
                <a:t>Phân</a:t>
              </a:r>
              <a:r>
                <a:rPr lang="en-US" sz="2000" dirty="0"/>
                <a:t> </a:t>
              </a:r>
              <a:r>
                <a:rPr lang="en-US" sz="2000" dirty="0" err="1"/>
                <a:t>ngưỡng</a:t>
              </a:r>
              <a:r>
                <a:rPr lang="en-US" sz="2000" dirty="0"/>
                <a:t> </a:t>
              </a:r>
              <a:r>
                <a:rPr lang="en-US" sz="2000" dirty="0" err="1"/>
                <a:t>toàn</a:t>
              </a:r>
              <a:r>
                <a:rPr lang="en-US" sz="2000" dirty="0"/>
                <a:t> </a:t>
              </a:r>
              <a:r>
                <a:rPr lang="en-US" sz="2000" dirty="0" err="1"/>
                <a:t>cục</a:t>
              </a:r>
              <a:endParaRPr lang="en-US" sz="2000" dirty="0"/>
            </a:p>
          </p:txBody>
        </p:sp>
      </p:grpSp>
      <p:sp>
        <p:nvSpPr>
          <p:cNvPr id="7" name="TextBox 6"/>
          <p:cNvSpPr txBox="1"/>
          <p:nvPr/>
        </p:nvSpPr>
        <p:spPr>
          <a:xfrm>
            <a:off x="7772400" y="3848099"/>
            <a:ext cx="11049000" cy="1323439"/>
          </a:xfrm>
          <a:prstGeom prst="rect">
            <a:avLst/>
          </a:prstGeom>
          <a:noFill/>
        </p:spPr>
        <p:txBody>
          <a:bodyPr wrap="square" rtlCol="0">
            <a:spAutoFit/>
          </a:bodyPr>
          <a:lstStyle/>
          <a:p>
            <a:r>
              <a:rPr lang="en-US" sz="4000" dirty="0">
                <a:solidFill>
                  <a:schemeClr val="bg1"/>
                </a:solidFill>
                <a:latin typeface="Times New Roman" panose="02020603050405020304" pitchFamily="18" charset="0"/>
                <a:cs typeface="Times New Roman" panose="02020603050405020304" pitchFamily="18" charset="0"/>
              </a:rPr>
              <a:t>II. GIỚI THIỆU PHÂN ĐOẠN DỰA TRÊN CƯỜNG ĐỘ</a:t>
            </a:r>
          </a:p>
        </p:txBody>
      </p:sp>
      <p:sp>
        <p:nvSpPr>
          <p:cNvPr id="15" name="TextBox 14"/>
          <p:cNvSpPr txBox="1"/>
          <p:nvPr/>
        </p:nvSpPr>
        <p:spPr>
          <a:xfrm>
            <a:off x="6248400" y="1104900"/>
            <a:ext cx="7725513" cy="707886"/>
          </a:xfrm>
          <a:prstGeom prst="rect">
            <a:avLst/>
          </a:prstGeom>
          <a:noFill/>
        </p:spPr>
        <p:txBody>
          <a:bodyPr wrap="none" rtlCol="0">
            <a:spAutoFit/>
          </a:bodyPr>
          <a:lstStyle/>
          <a:p>
            <a:r>
              <a:rPr lang="en-US" sz="4000" dirty="0">
                <a:solidFill>
                  <a:schemeClr val="bg1"/>
                </a:solidFill>
                <a:latin typeface="Times New Roman" panose="02020603050405020304" pitchFamily="18" charset="0"/>
                <a:cs typeface="Times New Roman" panose="02020603050405020304" pitchFamily="18" charset="0"/>
              </a:rPr>
              <a:t>I. GIỚI THIỆU PHÂN ĐOẠN ẢNH</a:t>
            </a:r>
          </a:p>
        </p:txBody>
      </p:sp>
      <p:sp>
        <p:nvSpPr>
          <p:cNvPr id="16" name="TextBox 15"/>
          <p:cNvSpPr txBox="1"/>
          <p:nvPr/>
        </p:nvSpPr>
        <p:spPr>
          <a:xfrm>
            <a:off x="8307057" y="6938857"/>
            <a:ext cx="10398047" cy="707886"/>
          </a:xfrm>
          <a:prstGeom prst="rect">
            <a:avLst/>
          </a:prstGeom>
          <a:noFill/>
        </p:spPr>
        <p:txBody>
          <a:bodyPr wrap="square" rtlCol="0">
            <a:spAutoFit/>
          </a:bodyPr>
          <a:lstStyle/>
          <a:p>
            <a:r>
              <a:rPr lang="en-US" sz="4000" dirty="0">
                <a:solidFill>
                  <a:schemeClr val="bg1"/>
                </a:solidFill>
                <a:latin typeface="Times New Roman" panose="02020603050405020304" pitchFamily="18" charset="0"/>
                <a:cs typeface="Times New Roman" panose="02020603050405020304" pitchFamily="18" charset="0"/>
              </a:rPr>
              <a:t>III. CÁC PHƯƠNG PHÁP PHÂN ĐOẠN</a:t>
            </a:r>
          </a:p>
        </p:txBody>
      </p:sp>
      <p:grpSp>
        <p:nvGrpSpPr>
          <p:cNvPr id="18" name="Group 17"/>
          <p:cNvGrpSpPr/>
          <p:nvPr/>
        </p:nvGrpSpPr>
        <p:grpSpPr>
          <a:xfrm>
            <a:off x="12496800" y="9083644"/>
            <a:ext cx="5553423" cy="842932"/>
            <a:chOff x="914400" y="800100"/>
            <a:chExt cx="5553423" cy="842932"/>
          </a:xfrm>
        </p:grpSpPr>
        <p:pic>
          <p:nvPicPr>
            <p:cNvPr id="19" name="Picture 18">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20" name="TextBox 19"/>
            <p:cNvSpPr txBox="1"/>
            <p:nvPr/>
          </p:nvSpPr>
          <p:spPr>
            <a:xfrm>
              <a:off x="1918308" y="1036900"/>
              <a:ext cx="4549515" cy="369332"/>
            </a:xfrm>
            <a:prstGeom prst="rect">
              <a:avLst/>
            </a:prstGeom>
            <a:noFill/>
          </p:spPr>
          <p:txBody>
            <a:bodyPr wrap="none" rtlCol="0">
              <a:spAutoFit/>
            </a:bodyPr>
            <a:lstStyle/>
            <a:p>
              <a:r>
                <a:rPr lang="en-US" b="1" dirty="0">
                  <a:solidFill>
                    <a:schemeClr val="bg1"/>
                  </a:solidFill>
                </a:rPr>
                <a:t>TRƯỜNG ĐH SƯ PHẠM KỸ THUẬT VĨNH LONG</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5914265" y="4172139"/>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id="6" name="Hexagon 5">
            <a:extLst>
              <a:ext uri="{FF2B5EF4-FFF2-40B4-BE49-F238E27FC236}">
                <a16:creationId xmlns:a16="http://schemas.microsoft.com/office/drawing/2014/main" id="{6F4B05E1-C916-4953-8F99-FE0014DA83A7}"/>
              </a:ext>
            </a:extLst>
          </p:cNvPr>
          <p:cNvSpPr/>
          <p:nvPr/>
        </p:nvSpPr>
        <p:spPr>
          <a:xfrm>
            <a:off x="11277600" y="2909008"/>
            <a:ext cx="9129616" cy="6705600"/>
          </a:xfrm>
          <a:prstGeom prst="hexagon">
            <a:avLst/>
          </a:prstGeom>
          <a:solidFill>
            <a:srgbClr val="A4E4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4"/>
          <p:cNvGrpSpPr/>
          <p:nvPr/>
        </p:nvGrpSpPr>
        <p:grpSpPr>
          <a:xfrm>
            <a:off x="11622345" y="534973"/>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9" name="TextBox 9"/>
          <p:cNvSpPr txBox="1"/>
          <p:nvPr/>
        </p:nvSpPr>
        <p:spPr>
          <a:xfrm>
            <a:off x="1219200" y="1412948"/>
            <a:ext cx="8295905" cy="1179425"/>
          </a:xfrm>
          <a:prstGeom prst="rect">
            <a:avLst/>
          </a:prstGeom>
        </p:spPr>
        <p:txBody>
          <a:bodyPr wrap="square" lIns="0" tIns="0" rIns="0" bIns="0" rtlCol="0" anchor="t">
            <a:spAutoFit/>
          </a:bodyPr>
          <a:lstStyle/>
          <a:p>
            <a:pPr>
              <a:lnSpc>
                <a:spcPts val="10199"/>
              </a:lnSpc>
              <a:spcBef>
                <a:spcPct val="0"/>
              </a:spcBef>
            </a:pPr>
            <a:r>
              <a:rPr lang="en-US" sz="6600" b="1" spc="-84" dirty="0" err="1">
                <a:solidFill>
                  <a:srgbClr val="000000"/>
                </a:solidFill>
                <a:latin typeface="Times New Roman" panose="02020603050405020304" pitchFamily="18" charset="0"/>
                <a:cs typeface="Times New Roman" panose="02020603050405020304" pitchFamily="18" charset="0"/>
              </a:rPr>
              <a:t>Giới</a:t>
            </a:r>
            <a:r>
              <a:rPr lang="en-US" sz="6600" b="1" spc="-84" dirty="0">
                <a:solidFill>
                  <a:srgbClr val="000000"/>
                </a:solidFill>
                <a:latin typeface="Times New Roman" panose="02020603050405020304" pitchFamily="18" charset="0"/>
                <a:cs typeface="Times New Roman" panose="02020603050405020304" pitchFamily="18" charset="0"/>
              </a:rPr>
              <a:t> </a:t>
            </a:r>
            <a:r>
              <a:rPr lang="en-US" sz="6600" b="1" spc="-84" dirty="0" err="1">
                <a:solidFill>
                  <a:srgbClr val="000000"/>
                </a:solidFill>
                <a:latin typeface="Times New Roman" panose="02020603050405020304" pitchFamily="18" charset="0"/>
                <a:cs typeface="Times New Roman" panose="02020603050405020304" pitchFamily="18" charset="0"/>
              </a:rPr>
              <a:t>thiệu</a:t>
            </a:r>
            <a:r>
              <a:rPr lang="en-US" sz="6600" b="1" spc="-84" dirty="0">
                <a:solidFill>
                  <a:srgbClr val="000000"/>
                </a:solidFill>
                <a:latin typeface="Times New Roman" panose="02020603050405020304" pitchFamily="18" charset="0"/>
                <a:cs typeface="Times New Roman" panose="02020603050405020304" pitchFamily="18" charset="0"/>
              </a:rPr>
              <a:t> </a:t>
            </a:r>
            <a:r>
              <a:rPr lang="en-US" sz="6600" b="1" spc="-84" dirty="0" err="1">
                <a:solidFill>
                  <a:srgbClr val="000000"/>
                </a:solidFill>
                <a:latin typeface="Times New Roman" panose="02020603050405020304" pitchFamily="18" charset="0"/>
                <a:cs typeface="Times New Roman" panose="02020603050405020304" pitchFamily="18" charset="0"/>
              </a:rPr>
              <a:t>về</a:t>
            </a:r>
            <a:r>
              <a:rPr lang="en-US" sz="6600" b="1" spc="-84" dirty="0">
                <a:solidFill>
                  <a:srgbClr val="000000"/>
                </a:solidFill>
                <a:latin typeface="Times New Roman" panose="02020603050405020304" pitchFamily="18" charset="0"/>
                <a:cs typeface="Times New Roman" panose="02020603050405020304" pitchFamily="18" charset="0"/>
              </a:rPr>
              <a:t> </a:t>
            </a:r>
            <a:r>
              <a:rPr lang="en-US" sz="6600" b="1" spc="-84" dirty="0" err="1">
                <a:solidFill>
                  <a:srgbClr val="000000"/>
                </a:solidFill>
                <a:latin typeface="Times New Roman" panose="02020603050405020304" pitchFamily="18" charset="0"/>
                <a:cs typeface="Times New Roman" panose="02020603050405020304" pitchFamily="18" charset="0"/>
              </a:rPr>
              <a:t>xử</a:t>
            </a:r>
            <a:r>
              <a:rPr lang="en-US" sz="6600" b="1" spc="-84" dirty="0">
                <a:solidFill>
                  <a:srgbClr val="000000"/>
                </a:solidFill>
                <a:latin typeface="Times New Roman" panose="02020603050405020304" pitchFamily="18" charset="0"/>
                <a:cs typeface="Times New Roman" panose="02020603050405020304" pitchFamily="18" charset="0"/>
              </a:rPr>
              <a:t> </a:t>
            </a:r>
            <a:r>
              <a:rPr lang="en-US" sz="6600" b="1" spc="-84" dirty="0" err="1">
                <a:solidFill>
                  <a:srgbClr val="000000"/>
                </a:solidFill>
                <a:latin typeface="Times New Roman" panose="02020603050405020304" pitchFamily="18" charset="0"/>
                <a:cs typeface="Times New Roman" panose="02020603050405020304" pitchFamily="18" charset="0"/>
              </a:rPr>
              <a:t>lý</a:t>
            </a:r>
            <a:r>
              <a:rPr lang="en-US" sz="6600" b="1" spc="-84" dirty="0">
                <a:solidFill>
                  <a:srgbClr val="000000"/>
                </a:solidFill>
                <a:latin typeface="Times New Roman" panose="02020603050405020304" pitchFamily="18" charset="0"/>
                <a:cs typeface="Times New Roman" panose="02020603050405020304" pitchFamily="18" charset="0"/>
              </a:rPr>
              <a:t> </a:t>
            </a:r>
            <a:r>
              <a:rPr lang="en-US" sz="6600" b="1" spc="-84" dirty="0" err="1">
                <a:solidFill>
                  <a:srgbClr val="000000"/>
                </a:solidFill>
                <a:latin typeface="Times New Roman" panose="02020603050405020304" pitchFamily="18" charset="0"/>
                <a:cs typeface="Times New Roman" panose="02020603050405020304" pitchFamily="18" charset="0"/>
              </a:rPr>
              <a:t>ảnh</a:t>
            </a:r>
            <a:endParaRPr lang="en-US" sz="6600" b="1" spc="-84" dirty="0">
              <a:solidFill>
                <a:srgbClr val="000000"/>
              </a:solidFill>
              <a:latin typeface="Times New Roman" panose="02020603050405020304" pitchFamily="18" charset="0"/>
              <a:cs typeface="Times New Roman" panose="02020603050405020304" pitchFamily="18" charset="0"/>
            </a:endParaRPr>
          </a:p>
        </p:txBody>
      </p:sp>
      <p:sp>
        <p:nvSpPr>
          <p:cNvPr id="10" name="TextBox 10"/>
          <p:cNvSpPr txBox="1"/>
          <p:nvPr/>
        </p:nvSpPr>
        <p:spPr>
          <a:xfrm>
            <a:off x="533400" y="3397656"/>
            <a:ext cx="10287000" cy="6460871"/>
          </a:xfrm>
          <a:prstGeom prst="rect">
            <a:avLst/>
          </a:prstGeom>
        </p:spPr>
        <p:txBody>
          <a:bodyPr wrap="square" lIns="0" tIns="0" rIns="0" bIns="0" rtlCol="0" anchor="t">
            <a:spAutoFit/>
          </a:bodyPr>
          <a:lstStyle/>
          <a:p>
            <a:pPr algn="just"/>
            <a:r>
              <a:rPr lang="en-US" sz="4800" b="1">
                <a:latin typeface="Times New Roman" panose="02020603050405020304" pitchFamily="18" charset="0"/>
                <a:cs typeface="Times New Roman" panose="02020603050405020304" pitchFamily="18" charset="0"/>
              </a:rPr>
              <a:t>	</a:t>
            </a:r>
            <a:r>
              <a:rPr lang="vi-VN" sz="4800" b="1">
                <a:latin typeface="Times New Roman" panose="02020603050405020304" pitchFamily="18" charset="0"/>
                <a:cs typeface="Times New Roman" panose="02020603050405020304" pitchFamily="18" charset="0"/>
              </a:rPr>
              <a:t>Xử </a:t>
            </a:r>
            <a:r>
              <a:rPr lang="vi-VN" sz="4800" b="1" dirty="0">
                <a:latin typeface="Times New Roman" panose="02020603050405020304" pitchFamily="18" charset="0"/>
                <a:cs typeface="Times New Roman" panose="02020603050405020304" pitchFamily="18" charset="0"/>
              </a:rPr>
              <a:t>lý ảnh </a:t>
            </a:r>
            <a:r>
              <a:rPr lang="vi-VN" sz="4800" dirty="0">
                <a:latin typeface="Times New Roman" panose="02020603050405020304" pitchFamily="18" charset="0"/>
                <a:cs typeface="Times New Roman" panose="02020603050405020304" pitchFamily="18" charset="0"/>
              </a:rPr>
              <a:t>là quá trình xử lý và chỉnh sửa ảnh số bằng các phương pháp số học và thuật toán để cải thiện chất lượng ảnh, thay đổi các thuộc tính của ảnh và phân tích nội dung của ảnh.</a:t>
            </a:r>
            <a:endParaRPr lang="en-US" sz="4800" dirty="0">
              <a:latin typeface="Times New Roman" panose="02020603050405020304" pitchFamily="18" charset="0"/>
              <a:cs typeface="Times New Roman" panose="02020603050405020304" pitchFamily="18" charset="0"/>
            </a:endParaRPr>
          </a:p>
          <a:p>
            <a:pPr algn="just"/>
            <a:r>
              <a:rPr lang="en-US" sz="4800">
                <a:latin typeface="Times New Roman" panose="02020603050405020304" pitchFamily="18" charset="0"/>
                <a:cs typeface="Times New Roman" panose="02020603050405020304" pitchFamily="18" charset="0"/>
                <a:sym typeface="Wingdings" panose="05000000000000000000" pitchFamily="2" charset="2"/>
              </a:rPr>
              <a:t>	</a:t>
            </a:r>
            <a:r>
              <a:rPr lang="vi-VN" sz="4800" b="1">
                <a:latin typeface="Times New Roman" panose="02020603050405020304" pitchFamily="18" charset="0"/>
                <a:cs typeface="Times New Roman" panose="02020603050405020304" pitchFamily="18" charset="0"/>
                <a:sym typeface="Wingdings" panose="05000000000000000000" pitchFamily="2" charset="2"/>
              </a:rPr>
              <a:t></a:t>
            </a:r>
            <a:r>
              <a:rPr lang="vi-VN" sz="4800" dirty="0">
                <a:latin typeface="Times New Roman" panose="02020603050405020304" pitchFamily="18" charset="0"/>
                <a:cs typeface="Times New Roman" panose="02020603050405020304" pitchFamily="18" charset="0"/>
              </a:rPr>
              <a:t>Quá trình xử lý ảnh bao gồm các bước như tiền xử lý, trích xuất đặc trưng, xử lý đặc trưng và tái tạo ảnh.</a:t>
            </a:r>
            <a:endParaRPr lang="en-US" sz="4800" dirty="0">
              <a:latin typeface="Times New Roman" panose="02020603050405020304" pitchFamily="18" charset="0"/>
              <a:cs typeface="Times New Roman" panose="02020603050405020304" pitchFamily="18" charset="0"/>
            </a:endParaRPr>
          </a:p>
          <a:p>
            <a:pPr marL="269874" lvl="1">
              <a:lnSpc>
                <a:spcPts val="3499"/>
              </a:lnSpc>
            </a:pPr>
            <a:endParaRPr lang="en-US" sz="4000" dirty="0">
              <a:solidFill>
                <a:srgbClr val="000000"/>
              </a:solidFill>
              <a:latin typeface="Muli Regular"/>
            </a:endParaRPr>
          </a:p>
        </p:txBody>
      </p:sp>
      <p:grpSp>
        <p:nvGrpSpPr>
          <p:cNvPr id="15" name="Group 14"/>
          <p:cNvGrpSpPr/>
          <p:nvPr/>
        </p:nvGrpSpPr>
        <p:grpSpPr>
          <a:xfrm>
            <a:off x="902661" y="707395"/>
            <a:ext cx="5553423" cy="842932"/>
            <a:chOff x="914400" y="800100"/>
            <a:chExt cx="5553423" cy="842932"/>
          </a:xfrm>
        </p:grpSpPr>
        <p:pic>
          <p:nvPicPr>
            <p:cNvPr id="16" name="Picture 15">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17" name="TextBox 16"/>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pic>
        <p:nvPicPr>
          <p:cNvPr id="18" name="Picture 17"/>
          <p:cNvPicPr>
            <a:picLocks noChangeAspect="1"/>
          </p:cNvPicPr>
          <p:nvPr/>
        </p:nvPicPr>
        <p:blipFill rotWithShape="1">
          <a:blip r:embed="rId3"/>
          <a:srcRect t="1311" b="1356"/>
          <a:stretch/>
        </p:blipFill>
        <p:spPr>
          <a:xfrm>
            <a:off x="11277600" y="2909008"/>
            <a:ext cx="9129617" cy="6705600"/>
          </a:xfrm>
          <a:prstGeom prst="hexagon">
            <a:avLst/>
          </a:prstGeom>
          <a:effectLst>
            <a:softEdge rad="1270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7" name="Group 27"/>
          <p:cNvGrpSpPr/>
          <p:nvPr/>
        </p:nvGrpSpPr>
        <p:grpSpPr>
          <a:xfrm>
            <a:off x="12149806" y="2732043"/>
            <a:ext cx="6087853" cy="5272109"/>
            <a:chOff x="-8802781" y="1615023"/>
            <a:chExt cx="3619627" cy="3134614"/>
          </a:xfrm>
        </p:grpSpPr>
        <p:sp>
          <p:nvSpPr>
            <p:cNvPr id="28" name="Freeform 28"/>
            <p:cNvSpPr/>
            <p:nvPr/>
          </p:nvSpPr>
          <p:spPr>
            <a:xfrm>
              <a:off x="-8802781" y="1615023"/>
              <a:ext cx="3619627" cy="3134614"/>
            </a:xfrm>
            <a:prstGeom prst="hexagon">
              <a:avLst/>
            </a:prstGeom>
            <a:solidFill>
              <a:srgbClr val="00A181"/>
            </a:solidFill>
          </p:spPr>
        </p:sp>
      </p:grpSp>
      <p:pic>
        <p:nvPicPr>
          <p:cNvPr id="21" name="Picture 20" descr="Xử lý ảnh công nghiệp - Camera công nghiệp - Machine Vision">
            <a:extLst>
              <a:ext uri="{FF2B5EF4-FFF2-40B4-BE49-F238E27FC236}">
                <a16:creationId xmlns:a16="http://schemas.microsoft.com/office/drawing/2014/main" id="{D8682538-1569-DCA1-3D8B-5E08D4833148}"/>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011" b="94519" l="6700" r="93724">
                        <a14:foregroundMark x1="9450" y1="80348" x2="6488" y2="93984"/>
                        <a14:foregroundMark x1="9944" y1="94786" x2="25388" y2="95053"/>
                        <a14:foregroundMark x1="44922" y1="49465" x2="45487" y2="68182"/>
                        <a14:foregroundMark x1="47955" y1="69786" x2="72144" y2="70455"/>
                        <a14:foregroundMark x1="47814" y1="44519" x2="47743" y2="66845"/>
                        <a14:foregroundMark x1="68900" y1="36765" x2="78209" y2="35963"/>
                        <a14:foregroundMark x1="77715" y1="36765" x2="75952" y2="70321"/>
                        <a14:foregroundMark x1="65515" y1="38369" x2="66432" y2="68717"/>
                        <a14:foregroundMark x1="66291" y1="68717" x2="74683" y2="68984"/>
                        <a14:foregroundMark x1="74824" y1="68984" x2="74401" y2="43182"/>
                        <a14:foregroundMark x1="74330" y1="43048" x2="64880" y2="41979"/>
                        <a14:foregroundMark x1="66291" y1="44118" x2="66643" y2="63770"/>
                        <a14:foregroundMark x1="66925" y1="68449" x2="74683" y2="67914"/>
                        <a14:foregroundMark x1="70733" y1="68182" x2="70733" y2="68182"/>
                        <a14:foregroundMark x1="70733" y1="68182" x2="70733" y2="68182"/>
                        <a14:foregroundMark x1="70733" y1="68182" x2="70945" y2="65374"/>
                        <a14:foregroundMark x1="70592" y1="67781" x2="71791" y2="52941"/>
                        <a14:foregroundMark x1="71862" y1="53743" x2="71298" y2="43449"/>
                        <a14:foregroundMark x1="71721" y1="40775" x2="72144" y2="37701"/>
                        <a14:foregroundMark x1="64669" y1="65107" x2="46544" y2="65909"/>
                        <a14:foregroundMark x1="52539" y1="61364" x2="52327" y2="52406"/>
                        <a14:foregroundMark x1="49013" y1="46524" x2="65092" y2="44786"/>
                        <a14:foregroundMark x1="46403" y1="84358" x2="54090" y2="83824"/>
                        <a14:foregroundMark x1="33498" y1="53075" x2="43724" y2="56150"/>
                        <a14:foregroundMark x1="27574" y1="46925" x2="28209" y2="52941"/>
                        <a14:foregroundMark x1="27362" y1="38369" x2="28068" y2="49599"/>
                        <a14:foregroundMark x1="27362" y1="30348" x2="28702" y2="31417"/>
                        <a14:foregroundMark x1="28843" y1="32086" x2="27715" y2="30348"/>
                        <a14:foregroundMark x1="19605" y1="25668" x2="23202" y2="25535"/>
                        <a14:foregroundMark x1="20028" y1="27139" x2="23131" y2="27540"/>
                        <a14:foregroundMark x1="19746" y1="25535" x2="23343" y2="25535"/>
                        <a14:foregroundMark x1="35120" y1="11898" x2="35049" y2="18316"/>
                        <a14:foregroundMark x1="36107" y1="13369" x2="36107" y2="17112"/>
                        <a14:foregroundMark x1="34485" y1="10963" x2="36530" y2="11765"/>
                        <a14:foregroundMark x1="34344" y1="10829" x2="37306" y2="11497"/>
                        <a14:foregroundMark x1="33992" y1="10428" x2="36037" y2="10695"/>
                        <a14:foregroundMark x1="33921" y1="9893" x2="33709" y2="12032"/>
                        <a14:foregroundMark x1="37588" y1="10561" x2="37800" y2="12299"/>
                        <a14:foregroundMark x1="48590" y1="25802" x2="48166" y2="32754"/>
                        <a14:foregroundMark x1="48731" y1="33155" x2="48731" y2="26738"/>
                        <a14:foregroundMark x1="48307" y1="33289" x2="48942" y2="24198"/>
                        <a14:foregroundMark x1="37800" y1="6150" x2="40621" y2="4144"/>
                        <a14:foregroundMark x1="41608" y1="4144" x2="44922" y2="6283"/>
                        <a14:foregroundMark x1="45698" y1="7487" x2="47602" y2="12567"/>
                        <a14:foregroundMark x1="47884" y1="15775" x2="48801" y2="23396"/>
                        <a14:foregroundMark x1="37165" y1="29412" x2="38364" y2="29813"/>
                        <a14:foregroundMark x1="38364" y1="29813" x2="38434" y2="37032"/>
                        <a14:foregroundMark x1="31523" y1="27139" x2="33568" y2="21524"/>
                        <a14:foregroundMark x1="31594" y1="28342" x2="32511" y2="28743"/>
                        <a14:foregroundMark x1="90691" y1="79545" x2="93724" y2="91979"/>
                        <a14:backgroundMark x1="9450" y1="80348" x2="6770" y2="94251"/>
                      </a14:backgroundRemoval>
                    </a14:imgEffect>
                  </a14:imgLayer>
                </a14:imgProps>
              </a:ext>
              <a:ext uri="{28A0092B-C50C-407E-A947-70E740481C1C}">
                <a14:useLocalDpi xmlns:a14="http://schemas.microsoft.com/office/drawing/2010/main" val="0"/>
              </a:ext>
            </a:extLst>
          </a:blip>
          <a:srcRect l="31528" t="22635" r="17171"/>
          <a:stretch>
            <a:fillRect/>
          </a:stretch>
        </p:blipFill>
        <p:spPr bwMode="auto">
          <a:xfrm>
            <a:off x="12149805" y="2781300"/>
            <a:ext cx="6138195" cy="4732487"/>
          </a:xfrm>
          <a:custGeom>
            <a:avLst/>
            <a:gdLst>
              <a:gd name="connsiteX0" fmla="*/ 1088010 w 5032787"/>
              <a:gd name="connsiteY0" fmla="*/ 0 h 4005157"/>
              <a:gd name="connsiteX1" fmla="*/ 3944777 w 5032787"/>
              <a:gd name="connsiteY1" fmla="*/ 0 h 4005157"/>
              <a:gd name="connsiteX2" fmla="*/ 5032787 w 5032787"/>
              <a:gd name="connsiteY2" fmla="*/ 2176019 h 4005157"/>
              <a:gd name="connsiteX3" fmla="*/ 4118217 w 5032787"/>
              <a:gd name="connsiteY3" fmla="*/ 4005157 h 4005157"/>
              <a:gd name="connsiteX4" fmla="*/ 914570 w 5032787"/>
              <a:gd name="connsiteY4" fmla="*/ 4005157 h 4005157"/>
              <a:gd name="connsiteX5" fmla="*/ 0 w 5032787"/>
              <a:gd name="connsiteY5" fmla="*/ 2176019 h 4005157"/>
              <a:gd name="connsiteX6" fmla="*/ 1088010 w 5032787"/>
              <a:gd name="connsiteY6" fmla="*/ 0 h 400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2787" h="4005157">
                <a:moveTo>
                  <a:pt x="1088010" y="0"/>
                </a:moveTo>
                <a:lnTo>
                  <a:pt x="3944777" y="0"/>
                </a:lnTo>
                <a:lnTo>
                  <a:pt x="5032787" y="2176019"/>
                </a:lnTo>
                <a:lnTo>
                  <a:pt x="4118217" y="4005157"/>
                </a:lnTo>
                <a:lnTo>
                  <a:pt x="914570" y="4005157"/>
                </a:lnTo>
                <a:lnTo>
                  <a:pt x="0" y="2176019"/>
                </a:lnTo>
                <a:lnTo>
                  <a:pt x="1088010" y="0"/>
                </a:lnTo>
                <a:close/>
              </a:path>
            </a:pathLst>
          </a:custGeom>
          <a:noFill/>
          <a:effectLst>
            <a:softEdge rad="127000"/>
          </a:effectLst>
          <a:extLst>
            <a:ext uri="{909E8E84-426E-40DD-AFC4-6F175D3DCCD1}">
              <a14:hiddenFill xmlns:a14="http://schemas.microsoft.com/office/drawing/2010/main">
                <a:solidFill>
                  <a:srgbClr val="FFFFFF"/>
                </a:solidFill>
              </a14:hiddenFill>
            </a:ext>
          </a:extLst>
        </p:spPr>
      </p:pic>
      <p:grpSp>
        <p:nvGrpSpPr>
          <p:cNvPr id="25" name="Group 25"/>
          <p:cNvGrpSpPr/>
          <p:nvPr/>
        </p:nvGrpSpPr>
        <p:grpSpPr>
          <a:xfrm>
            <a:off x="15621000" y="7347740"/>
            <a:ext cx="4074239" cy="3528310"/>
            <a:chOff x="0" y="0"/>
            <a:chExt cx="3619627" cy="3134614"/>
          </a:xfrm>
        </p:grpSpPr>
        <p:sp>
          <p:nvSpPr>
            <p:cNvPr id="26" name="Freeform 26"/>
            <p:cNvSpPr/>
            <p:nvPr/>
          </p:nvSpPr>
          <p:spPr>
            <a:xfrm>
              <a:off x="0" y="0"/>
              <a:ext cx="3619627" cy="3134614"/>
            </a:xfrm>
            <a:prstGeom prst="hexagon">
              <a:avLst/>
            </a:prstGeom>
            <a:solidFill>
              <a:srgbClr val="004651"/>
            </a:solidFill>
          </p:spPr>
        </p:sp>
      </p:grpSp>
      <p:sp>
        <p:nvSpPr>
          <p:cNvPr id="31" name="TextBox 30"/>
          <p:cNvSpPr txBox="1"/>
          <p:nvPr/>
        </p:nvSpPr>
        <p:spPr>
          <a:xfrm>
            <a:off x="268859" y="3290605"/>
            <a:ext cx="10423367" cy="4713547"/>
          </a:xfrm>
          <a:prstGeom prst="rect">
            <a:avLst/>
          </a:prstGeom>
          <a:noFill/>
        </p:spPr>
        <p:txBody>
          <a:bodyPr wrap="square" rtlCol="0">
            <a:spAutoFit/>
          </a:bodyPr>
          <a:lstStyle/>
          <a:p>
            <a:r>
              <a:rPr lang="en-US" sz="4400">
                <a:latin typeface="Times New Roman" panose="02020603050405020304" pitchFamily="18" charset="0"/>
                <a:cs typeface="Times New Roman" panose="02020603050405020304" pitchFamily="18" charset="0"/>
              </a:rPr>
              <a:t>	</a:t>
            </a:r>
            <a:r>
              <a:rPr lang="vi-VN" sz="4400">
                <a:latin typeface="Times New Roman" panose="02020603050405020304" pitchFamily="18" charset="0"/>
                <a:cs typeface="Times New Roman" panose="02020603050405020304" pitchFamily="18" charset="0"/>
              </a:rPr>
              <a:t>Các </a:t>
            </a:r>
            <a:r>
              <a:rPr lang="vi-VN" sz="4400" dirty="0">
                <a:latin typeface="Times New Roman" panose="02020603050405020304" pitchFamily="18" charset="0"/>
                <a:cs typeface="Times New Roman" panose="02020603050405020304" pitchFamily="18" charset="0"/>
              </a:rPr>
              <a:t>ứng dụng của xử lý ảnh rất đa dạng, từ việc chỉnh sửa ảnh cá nhân, sản xuất phim, truyền thông đến các ứng dụng y tế và khoa học. </a:t>
            </a:r>
            <a:endParaRPr lang="en-US" sz="4400" dirty="0">
              <a:latin typeface="Times New Roman" panose="02020603050405020304" pitchFamily="18" charset="0"/>
              <a:cs typeface="Times New Roman" panose="02020603050405020304" pitchFamily="18" charset="0"/>
            </a:endParaRPr>
          </a:p>
          <a:p>
            <a:r>
              <a:rPr lang="en-US" sz="4400">
                <a:latin typeface="Times New Roman" panose="02020603050405020304" pitchFamily="18" charset="0"/>
                <a:cs typeface="Times New Roman" panose="02020603050405020304" pitchFamily="18" charset="0"/>
              </a:rPr>
              <a:t>	Ví </a:t>
            </a:r>
            <a:r>
              <a:rPr lang="en-US" sz="4400" dirty="0" err="1">
                <a:latin typeface="Times New Roman" panose="02020603050405020304" pitchFamily="18" charset="0"/>
                <a:cs typeface="Times New Roman" panose="02020603050405020304" pitchFamily="18" charset="0"/>
              </a:rPr>
              <a:t>dụ</a:t>
            </a:r>
            <a:r>
              <a:rPr lang="en-US" sz="4400" dirty="0">
                <a:latin typeface="Times New Roman" panose="02020603050405020304" pitchFamily="18" charset="0"/>
                <a:cs typeface="Times New Roman" panose="02020603050405020304" pitchFamily="18" charset="0"/>
              </a:rPr>
              <a:t> : Y </a:t>
            </a:r>
            <a:r>
              <a:rPr lang="en-US" sz="4400" dirty="0" err="1">
                <a:latin typeface="Times New Roman" panose="02020603050405020304" pitchFamily="18" charset="0"/>
                <a:cs typeface="Times New Roman" panose="02020603050405020304" pitchFamily="18" charset="0"/>
              </a:rPr>
              <a:t>học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công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nghiệp</a:t>
            </a:r>
            <a:r>
              <a:rPr lang="en-US" sz="4400" dirty="0">
                <a:latin typeface="Times New Roman" panose="02020603050405020304" pitchFamily="18" charset="0"/>
                <a:cs typeface="Times New Roman" panose="02020603050405020304" pitchFamily="18" charset="0"/>
              </a:rPr>
              <a:t>, an </a:t>
            </a:r>
            <a:r>
              <a:rPr lang="en-US" sz="4400" dirty="0" err="1">
                <a:latin typeface="Times New Roman" panose="02020603050405020304" pitchFamily="18" charset="0"/>
                <a:cs typeface="Times New Roman" panose="02020603050405020304" pitchFamily="18" charset="0"/>
              </a:rPr>
              <a:t>ninh</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tự</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động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hóa</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tài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chính</a:t>
            </a:r>
            <a:r>
              <a:rPr lang="en-US" sz="4400" dirty="0">
                <a:latin typeface="Times New Roman" panose="02020603050405020304" pitchFamily="18" charset="0"/>
                <a:cs typeface="Times New Roman" panose="02020603050405020304" pitchFamily="18" charset="0"/>
              </a:rPr>
              <a:t>, ….</a:t>
            </a:r>
          </a:p>
          <a:p>
            <a:endParaRPr lang="en-US" sz="2800" dirty="0"/>
          </a:p>
        </p:txBody>
      </p:sp>
      <p:grpSp>
        <p:nvGrpSpPr>
          <p:cNvPr id="29" name="Group 29"/>
          <p:cNvGrpSpPr/>
          <p:nvPr/>
        </p:nvGrpSpPr>
        <p:grpSpPr>
          <a:xfrm>
            <a:off x="10862357" y="0"/>
            <a:ext cx="4558424" cy="3947615"/>
            <a:chOff x="0" y="0"/>
            <a:chExt cx="3619627" cy="3134614"/>
          </a:xfrm>
        </p:grpSpPr>
        <p:sp>
          <p:nvSpPr>
            <p:cNvPr id="30" name="Freeform 30"/>
            <p:cNvSpPr/>
            <p:nvPr/>
          </p:nvSpPr>
          <p:spPr>
            <a:xfrm>
              <a:off x="0" y="0"/>
              <a:ext cx="3619627" cy="3134614"/>
            </a:xfrm>
            <a:prstGeom prst="hexagon">
              <a:avLst/>
            </a:prstGeom>
            <a:solidFill>
              <a:srgbClr val="A4E473"/>
            </a:solidFill>
          </p:spPr>
        </p:sp>
      </p:grpSp>
      <p:grpSp>
        <p:nvGrpSpPr>
          <p:cNvPr id="35" name="Group 34"/>
          <p:cNvGrpSpPr/>
          <p:nvPr/>
        </p:nvGrpSpPr>
        <p:grpSpPr>
          <a:xfrm>
            <a:off x="609600" y="108971"/>
            <a:ext cx="5553423" cy="842932"/>
            <a:chOff x="914400" y="800100"/>
            <a:chExt cx="5553423" cy="842932"/>
          </a:xfrm>
        </p:grpSpPr>
        <p:pic>
          <p:nvPicPr>
            <p:cNvPr id="36" name="Picture 35">
              <a:extLst>
                <a:ext uri="{FF2B5EF4-FFF2-40B4-BE49-F238E27FC236}">
                  <a16:creationId xmlns:a16="http://schemas.microsoft.com/office/drawing/2014/main" id="{BD812114-FF7C-870B-3CA3-56E3F050DD6B}"/>
                </a:ext>
              </a:extLst>
            </p:cNvPr>
            <p:cNvPicPr>
              <a:picLocks noChangeAspect="1"/>
            </p:cNvPicPr>
            <p:nvPr/>
          </p:nvPicPr>
          <p:blipFill>
            <a:blip r:embed="rId4"/>
            <a:stretch>
              <a:fillRect/>
            </a:stretch>
          </p:blipFill>
          <p:spPr>
            <a:xfrm>
              <a:off x="914400" y="800100"/>
              <a:ext cx="978508" cy="842932"/>
            </a:xfrm>
            <a:prstGeom prst="rect">
              <a:avLst/>
            </a:prstGeom>
          </p:spPr>
        </p:pic>
        <p:sp>
          <p:nvSpPr>
            <p:cNvPr id="37" name="TextBox 36"/>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sp>
        <p:nvSpPr>
          <p:cNvPr id="2" name="Rectangle 1"/>
          <p:cNvSpPr/>
          <p:nvPr/>
        </p:nvSpPr>
        <p:spPr>
          <a:xfrm>
            <a:off x="-9901235" y="530437"/>
            <a:ext cx="9144000" cy="7571303"/>
          </a:xfrm>
          <a:prstGeom prst="rect">
            <a:avLst/>
          </a:prstGeom>
        </p:spPr>
        <p:txBody>
          <a:bodyPr>
            <a:spAutoFit/>
          </a:bodyPr>
          <a:lstStyle/>
          <a:p>
            <a:r>
              <a:rPr lang="en-US" dirty="0" err="1"/>
              <a:t>Xử</a:t>
            </a:r>
            <a:r>
              <a:rPr lang="en-US" dirty="0"/>
              <a:t> </a:t>
            </a:r>
            <a:r>
              <a:rPr lang="en-US" dirty="0" err="1"/>
              <a:t>lý</a:t>
            </a:r>
            <a:r>
              <a:rPr lang="en-US" dirty="0"/>
              <a:t> </a:t>
            </a:r>
            <a:r>
              <a:rPr lang="en-US" dirty="0" err="1"/>
              <a:t>ảnh</a:t>
            </a:r>
            <a:r>
              <a:rPr lang="en-US" dirty="0"/>
              <a:t> </a:t>
            </a:r>
            <a:r>
              <a:rPr lang="en-US" dirty="0" err="1"/>
              <a:t>có</a:t>
            </a:r>
            <a:r>
              <a:rPr lang="en-US" dirty="0"/>
              <a:t> </a:t>
            </a:r>
            <a:r>
              <a:rPr lang="en-US" dirty="0" err="1"/>
              <a:t>rất</a:t>
            </a:r>
            <a:r>
              <a:rPr lang="en-US" dirty="0"/>
              <a:t> </a:t>
            </a:r>
            <a:r>
              <a:rPr lang="en-US" dirty="0" err="1"/>
              <a:t>nhiều</a:t>
            </a:r>
            <a:r>
              <a:rPr lang="en-US" dirty="0"/>
              <a:t> </a:t>
            </a:r>
            <a:r>
              <a:rPr lang="en-US" dirty="0" err="1"/>
              <a:t>ứng</a:t>
            </a:r>
            <a:r>
              <a:rPr lang="en-US" dirty="0"/>
              <a:t> </a:t>
            </a:r>
            <a:r>
              <a:rPr lang="en-US" dirty="0" err="1"/>
              <a:t>dụng</a:t>
            </a:r>
            <a:r>
              <a:rPr lang="en-US" dirty="0"/>
              <a:t> </a:t>
            </a:r>
            <a:r>
              <a:rPr lang="en-US" dirty="0" err="1"/>
              <a:t>trong</a:t>
            </a:r>
            <a:r>
              <a:rPr lang="en-US" dirty="0"/>
              <a:t> </a:t>
            </a:r>
            <a:r>
              <a:rPr lang="en-US" dirty="0" err="1"/>
              <a:t>đời</a:t>
            </a:r>
            <a:r>
              <a:rPr lang="en-US" dirty="0"/>
              <a:t> </a:t>
            </a:r>
            <a:r>
              <a:rPr lang="en-US" dirty="0" err="1"/>
              <a:t>sống</a:t>
            </a:r>
            <a:r>
              <a:rPr lang="en-US" dirty="0"/>
              <a:t> </a:t>
            </a:r>
            <a:r>
              <a:rPr lang="en-US" dirty="0" err="1"/>
              <a:t>và</a:t>
            </a:r>
            <a:r>
              <a:rPr lang="en-US" dirty="0"/>
              <a:t> </a:t>
            </a:r>
            <a:r>
              <a:rPr lang="en-US" dirty="0" err="1"/>
              <a:t>công</a:t>
            </a:r>
            <a:r>
              <a:rPr lang="en-US" dirty="0"/>
              <a:t> </a:t>
            </a:r>
            <a:r>
              <a:rPr lang="en-US" dirty="0" err="1"/>
              <a:t>nghiệp</a:t>
            </a:r>
            <a:r>
              <a:rPr lang="en-US" dirty="0"/>
              <a:t>, </a:t>
            </a:r>
            <a:r>
              <a:rPr lang="en-US" dirty="0" err="1"/>
              <a:t>bao</a:t>
            </a:r>
            <a:r>
              <a:rPr lang="en-US" dirty="0"/>
              <a:t> </a:t>
            </a:r>
            <a:r>
              <a:rPr lang="en-US" dirty="0" err="1"/>
              <a:t>gồm</a:t>
            </a:r>
            <a:r>
              <a:rPr lang="en-US" dirty="0"/>
              <a:t>:</a:t>
            </a:r>
          </a:p>
          <a:p>
            <a:endParaRPr lang="en-US" dirty="0"/>
          </a:p>
          <a:p>
            <a:r>
              <a:rPr lang="en-US" dirty="0"/>
              <a:t>1. </a:t>
            </a:r>
            <a:r>
              <a:rPr lang="en-US" dirty="0" err="1"/>
              <a:t>Truyền</a:t>
            </a:r>
            <a:r>
              <a:rPr lang="en-US" dirty="0"/>
              <a:t> </a:t>
            </a:r>
            <a:r>
              <a:rPr lang="en-US" dirty="0" err="1"/>
              <a:t>thông</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trong</a:t>
            </a:r>
            <a:r>
              <a:rPr lang="en-US" dirty="0"/>
              <a:t> </a:t>
            </a:r>
            <a:r>
              <a:rPr lang="en-US" dirty="0" err="1"/>
              <a:t>các</a:t>
            </a:r>
            <a:r>
              <a:rPr lang="en-US" dirty="0"/>
              <a:t> </a:t>
            </a:r>
            <a:r>
              <a:rPr lang="en-US" dirty="0" err="1"/>
              <a:t>ứng</a:t>
            </a:r>
            <a:r>
              <a:rPr lang="en-US" dirty="0"/>
              <a:t> </a:t>
            </a:r>
            <a:r>
              <a:rPr lang="en-US" dirty="0" err="1"/>
              <a:t>dụng</a:t>
            </a:r>
            <a:r>
              <a:rPr lang="en-US" dirty="0"/>
              <a:t> </a:t>
            </a:r>
            <a:r>
              <a:rPr lang="en-US" dirty="0" err="1"/>
              <a:t>truyền</a:t>
            </a:r>
            <a:r>
              <a:rPr lang="en-US" dirty="0"/>
              <a:t> </a:t>
            </a:r>
            <a:r>
              <a:rPr lang="en-US" dirty="0" err="1"/>
              <a:t>thông</a:t>
            </a:r>
            <a:r>
              <a:rPr lang="en-US" dirty="0"/>
              <a:t> </a:t>
            </a:r>
            <a:r>
              <a:rPr lang="en-US" dirty="0" err="1"/>
              <a:t>như</a:t>
            </a:r>
            <a:r>
              <a:rPr lang="en-US" dirty="0"/>
              <a:t> video, TV, </a:t>
            </a:r>
            <a:r>
              <a:rPr lang="en-US" dirty="0" err="1"/>
              <a:t>phim</a:t>
            </a:r>
            <a:r>
              <a:rPr lang="en-US" dirty="0"/>
              <a:t> </a:t>
            </a:r>
            <a:r>
              <a:rPr lang="en-US" dirty="0" err="1"/>
              <a:t>ảnh</a:t>
            </a:r>
            <a:r>
              <a:rPr lang="en-US" dirty="0"/>
              <a:t>, </a:t>
            </a:r>
            <a:r>
              <a:rPr lang="en-US" dirty="0" err="1"/>
              <a:t>và</a:t>
            </a:r>
            <a:r>
              <a:rPr lang="en-US" dirty="0"/>
              <a:t> video game.</a:t>
            </a:r>
          </a:p>
          <a:p>
            <a:endParaRPr lang="en-US" dirty="0"/>
          </a:p>
          <a:p>
            <a:r>
              <a:rPr lang="en-US" dirty="0"/>
              <a:t>2. Y </a:t>
            </a:r>
            <a:r>
              <a:rPr lang="en-US" dirty="0" err="1"/>
              <a:t>tế</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trong</a:t>
            </a:r>
            <a:r>
              <a:rPr lang="en-US" dirty="0"/>
              <a:t> y </a:t>
            </a:r>
            <a:r>
              <a:rPr lang="en-US" dirty="0" err="1"/>
              <a:t>tế</a:t>
            </a:r>
            <a:r>
              <a:rPr lang="en-US" dirty="0"/>
              <a:t> </a:t>
            </a:r>
            <a:r>
              <a:rPr lang="en-US" dirty="0" err="1"/>
              <a:t>để</a:t>
            </a:r>
            <a:r>
              <a:rPr lang="en-US" dirty="0"/>
              <a:t> </a:t>
            </a:r>
            <a:r>
              <a:rPr lang="en-US" dirty="0" err="1"/>
              <a:t>chẩn</a:t>
            </a:r>
            <a:r>
              <a:rPr lang="en-US" dirty="0"/>
              <a:t> </a:t>
            </a:r>
            <a:r>
              <a:rPr lang="en-US" dirty="0" err="1"/>
              <a:t>đoán</a:t>
            </a:r>
            <a:r>
              <a:rPr lang="en-US" dirty="0"/>
              <a:t> </a:t>
            </a:r>
            <a:r>
              <a:rPr lang="en-US" dirty="0" err="1"/>
              <a:t>bệnh</a:t>
            </a:r>
            <a:r>
              <a:rPr lang="en-US" dirty="0"/>
              <a:t>, </a:t>
            </a:r>
            <a:r>
              <a:rPr lang="en-US" dirty="0" err="1"/>
              <a:t>theo</a:t>
            </a:r>
            <a:r>
              <a:rPr lang="en-US" dirty="0"/>
              <a:t> </a:t>
            </a:r>
            <a:r>
              <a:rPr lang="en-US" dirty="0" err="1"/>
              <a:t>dõi</a:t>
            </a:r>
            <a:r>
              <a:rPr lang="en-US" dirty="0"/>
              <a:t> </a:t>
            </a:r>
            <a:r>
              <a:rPr lang="en-US" dirty="0" err="1"/>
              <a:t>sự</a:t>
            </a:r>
            <a:r>
              <a:rPr lang="en-US" dirty="0"/>
              <a:t> </a:t>
            </a:r>
            <a:r>
              <a:rPr lang="en-US" dirty="0" err="1"/>
              <a:t>phát</a:t>
            </a:r>
            <a:r>
              <a:rPr lang="en-US" dirty="0"/>
              <a:t> </a:t>
            </a:r>
            <a:r>
              <a:rPr lang="en-US" dirty="0" err="1"/>
              <a:t>triển</a:t>
            </a:r>
            <a:r>
              <a:rPr lang="en-US" dirty="0"/>
              <a:t> </a:t>
            </a:r>
            <a:r>
              <a:rPr lang="en-US" dirty="0" err="1"/>
              <a:t>của</a:t>
            </a:r>
            <a:r>
              <a:rPr lang="en-US" dirty="0"/>
              <a:t> </a:t>
            </a:r>
            <a:r>
              <a:rPr lang="en-US" dirty="0" err="1"/>
              <a:t>bệnh</a:t>
            </a:r>
            <a:r>
              <a:rPr lang="en-US" dirty="0"/>
              <a:t>, </a:t>
            </a:r>
            <a:r>
              <a:rPr lang="en-US" dirty="0" err="1"/>
              <a:t>hỗ</a:t>
            </a:r>
            <a:r>
              <a:rPr lang="en-US" dirty="0"/>
              <a:t> </a:t>
            </a:r>
            <a:r>
              <a:rPr lang="en-US" dirty="0" err="1"/>
              <a:t>trợ</a:t>
            </a:r>
            <a:r>
              <a:rPr lang="en-US" dirty="0"/>
              <a:t> </a:t>
            </a:r>
            <a:r>
              <a:rPr lang="en-US" dirty="0" err="1"/>
              <a:t>phẫu</a:t>
            </a:r>
            <a:r>
              <a:rPr lang="en-US" dirty="0"/>
              <a:t> </a:t>
            </a:r>
            <a:r>
              <a:rPr lang="en-US" dirty="0" err="1"/>
              <a:t>thuật</a:t>
            </a:r>
            <a:r>
              <a:rPr lang="en-US" dirty="0"/>
              <a:t> </a:t>
            </a:r>
            <a:r>
              <a:rPr lang="en-US" dirty="0" err="1"/>
              <a:t>và</a:t>
            </a:r>
            <a:r>
              <a:rPr lang="en-US" dirty="0"/>
              <a:t> </a:t>
            </a:r>
            <a:r>
              <a:rPr lang="en-US" dirty="0" err="1"/>
              <a:t>thiết</a:t>
            </a:r>
            <a:r>
              <a:rPr lang="en-US" dirty="0"/>
              <a:t> </a:t>
            </a:r>
            <a:r>
              <a:rPr lang="en-US" dirty="0" err="1"/>
              <a:t>kế</a:t>
            </a:r>
            <a:r>
              <a:rPr lang="en-US" dirty="0"/>
              <a:t> </a:t>
            </a:r>
            <a:r>
              <a:rPr lang="en-US" dirty="0" err="1"/>
              <a:t>phương</a:t>
            </a:r>
            <a:r>
              <a:rPr lang="en-US" dirty="0"/>
              <a:t> </a:t>
            </a:r>
            <a:r>
              <a:rPr lang="en-US" dirty="0" err="1"/>
              <a:t>pháp</a:t>
            </a:r>
            <a:r>
              <a:rPr lang="en-US" dirty="0"/>
              <a:t> </a:t>
            </a:r>
            <a:r>
              <a:rPr lang="en-US" dirty="0" err="1"/>
              <a:t>điều</a:t>
            </a:r>
            <a:r>
              <a:rPr lang="en-US" dirty="0"/>
              <a:t> </a:t>
            </a:r>
            <a:r>
              <a:rPr lang="en-US" dirty="0" err="1"/>
              <a:t>trị</a:t>
            </a:r>
            <a:r>
              <a:rPr lang="en-US" dirty="0"/>
              <a:t>.</a:t>
            </a:r>
          </a:p>
          <a:p>
            <a:endParaRPr lang="en-US" dirty="0"/>
          </a:p>
          <a:p>
            <a:r>
              <a:rPr lang="en-US" dirty="0"/>
              <a:t>3. An </a:t>
            </a:r>
            <a:r>
              <a:rPr lang="en-US" dirty="0" err="1"/>
              <a:t>ninh</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giám</a:t>
            </a:r>
            <a:r>
              <a:rPr lang="en-US" dirty="0"/>
              <a:t> </a:t>
            </a:r>
            <a:r>
              <a:rPr lang="en-US" dirty="0" err="1"/>
              <a:t>sát</a:t>
            </a:r>
            <a:r>
              <a:rPr lang="en-US" dirty="0"/>
              <a:t>, </a:t>
            </a:r>
            <a:r>
              <a:rPr lang="en-US" dirty="0" err="1"/>
              <a:t>phát</a:t>
            </a:r>
            <a:r>
              <a:rPr lang="en-US" dirty="0"/>
              <a:t> </a:t>
            </a:r>
            <a:r>
              <a:rPr lang="en-US" dirty="0" err="1"/>
              <a:t>hiện</a:t>
            </a:r>
            <a:r>
              <a:rPr lang="en-US" dirty="0"/>
              <a:t>, </a:t>
            </a:r>
            <a:r>
              <a:rPr lang="en-US" dirty="0" err="1"/>
              <a:t>và</a:t>
            </a:r>
            <a:r>
              <a:rPr lang="en-US" dirty="0"/>
              <a:t> </a:t>
            </a:r>
            <a:r>
              <a:rPr lang="en-US" dirty="0" err="1"/>
              <a:t>nhận</a:t>
            </a:r>
            <a:r>
              <a:rPr lang="en-US" dirty="0"/>
              <a:t> </a:t>
            </a:r>
            <a:r>
              <a:rPr lang="en-US" dirty="0" err="1"/>
              <a:t>dạng</a:t>
            </a:r>
            <a:r>
              <a:rPr lang="en-US" dirty="0"/>
              <a:t> </a:t>
            </a:r>
            <a:r>
              <a:rPr lang="en-US" dirty="0" err="1"/>
              <a:t>các</a:t>
            </a:r>
            <a:r>
              <a:rPr lang="en-US" dirty="0"/>
              <a:t> </a:t>
            </a:r>
            <a:r>
              <a:rPr lang="en-US" dirty="0" err="1"/>
              <a:t>hoạt</a:t>
            </a:r>
            <a:r>
              <a:rPr lang="en-US" dirty="0"/>
              <a:t> </a:t>
            </a:r>
            <a:r>
              <a:rPr lang="en-US" dirty="0" err="1"/>
              <a:t>động</a:t>
            </a:r>
            <a:r>
              <a:rPr lang="en-US" dirty="0"/>
              <a:t> </a:t>
            </a:r>
            <a:r>
              <a:rPr lang="en-US" dirty="0" err="1"/>
              <a:t>và</a:t>
            </a:r>
            <a:r>
              <a:rPr lang="en-US" dirty="0"/>
              <a:t> </a:t>
            </a:r>
            <a:r>
              <a:rPr lang="en-US" dirty="0" err="1"/>
              <a:t>đối</a:t>
            </a:r>
            <a:r>
              <a:rPr lang="en-US" dirty="0"/>
              <a:t> </a:t>
            </a:r>
            <a:r>
              <a:rPr lang="en-US" dirty="0" err="1"/>
              <a:t>tượng</a:t>
            </a:r>
            <a:r>
              <a:rPr lang="en-US" dirty="0"/>
              <a:t> </a:t>
            </a:r>
            <a:r>
              <a:rPr lang="en-US" dirty="0" err="1"/>
              <a:t>bất</a:t>
            </a:r>
            <a:r>
              <a:rPr lang="en-US" dirty="0"/>
              <a:t> </a:t>
            </a:r>
            <a:r>
              <a:rPr lang="en-US" dirty="0" err="1"/>
              <a:t>thường</a:t>
            </a:r>
            <a:r>
              <a:rPr lang="en-US" dirty="0"/>
              <a:t> </a:t>
            </a:r>
            <a:r>
              <a:rPr lang="en-US" dirty="0" err="1"/>
              <a:t>trong</a:t>
            </a:r>
            <a:r>
              <a:rPr lang="en-US" dirty="0"/>
              <a:t> </a:t>
            </a:r>
            <a:r>
              <a:rPr lang="en-US" dirty="0" err="1"/>
              <a:t>các</a:t>
            </a:r>
            <a:r>
              <a:rPr lang="en-US" dirty="0"/>
              <a:t> </a:t>
            </a:r>
            <a:r>
              <a:rPr lang="en-US" dirty="0" err="1"/>
              <a:t>hệ</a:t>
            </a:r>
            <a:r>
              <a:rPr lang="en-US" dirty="0"/>
              <a:t> </a:t>
            </a:r>
            <a:r>
              <a:rPr lang="en-US" dirty="0" err="1"/>
              <a:t>thống</a:t>
            </a:r>
            <a:r>
              <a:rPr lang="en-US" dirty="0"/>
              <a:t> an </a:t>
            </a:r>
            <a:r>
              <a:rPr lang="en-US" dirty="0" err="1"/>
              <a:t>ninh</a:t>
            </a:r>
            <a:r>
              <a:rPr lang="en-US" dirty="0"/>
              <a:t>.</a:t>
            </a:r>
          </a:p>
          <a:p>
            <a:endParaRPr lang="en-US" dirty="0"/>
          </a:p>
          <a:p>
            <a:r>
              <a:rPr lang="en-US" dirty="0"/>
              <a:t>4. </a:t>
            </a:r>
            <a:r>
              <a:rPr lang="en-US" dirty="0" err="1"/>
              <a:t>Công</a:t>
            </a:r>
            <a:r>
              <a:rPr lang="en-US" dirty="0"/>
              <a:t> </a:t>
            </a:r>
            <a:r>
              <a:rPr lang="en-US" dirty="0" err="1"/>
              <a:t>nghiệp</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trong</a:t>
            </a:r>
            <a:r>
              <a:rPr lang="en-US" dirty="0"/>
              <a:t> </a:t>
            </a:r>
            <a:r>
              <a:rPr lang="en-US" dirty="0" err="1"/>
              <a:t>các</a:t>
            </a:r>
            <a:r>
              <a:rPr lang="en-US" dirty="0"/>
              <a:t> </a:t>
            </a:r>
            <a:r>
              <a:rPr lang="en-US" dirty="0" err="1"/>
              <a:t>ứng</a:t>
            </a:r>
            <a:r>
              <a:rPr lang="en-US" dirty="0"/>
              <a:t> </a:t>
            </a:r>
            <a:r>
              <a:rPr lang="en-US" dirty="0" err="1"/>
              <a:t>dụng</a:t>
            </a:r>
            <a:r>
              <a:rPr lang="en-US" dirty="0"/>
              <a:t> </a:t>
            </a:r>
            <a:r>
              <a:rPr lang="en-US" dirty="0" err="1"/>
              <a:t>công</a:t>
            </a:r>
            <a:r>
              <a:rPr lang="en-US" dirty="0"/>
              <a:t> </a:t>
            </a:r>
            <a:r>
              <a:rPr lang="en-US" dirty="0" err="1"/>
              <a:t>nghiệp</a:t>
            </a:r>
            <a:r>
              <a:rPr lang="en-US" dirty="0"/>
              <a:t> </a:t>
            </a:r>
            <a:r>
              <a:rPr lang="en-US" dirty="0" err="1"/>
              <a:t>để</a:t>
            </a:r>
            <a:r>
              <a:rPr lang="en-US" dirty="0"/>
              <a:t> </a:t>
            </a:r>
            <a:r>
              <a:rPr lang="en-US" dirty="0" err="1"/>
              <a:t>kiểm</a:t>
            </a:r>
            <a:r>
              <a:rPr lang="en-US" dirty="0"/>
              <a:t> </a:t>
            </a:r>
            <a:r>
              <a:rPr lang="en-US" dirty="0" err="1"/>
              <a:t>soát</a:t>
            </a:r>
            <a:r>
              <a:rPr lang="en-US" dirty="0"/>
              <a:t> </a:t>
            </a:r>
            <a:r>
              <a:rPr lang="en-US" dirty="0" err="1"/>
              <a:t>chất</a:t>
            </a:r>
            <a:r>
              <a:rPr lang="en-US" dirty="0"/>
              <a:t> </a:t>
            </a:r>
            <a:r>
              <a:rPr lang="en-US" dirty="0" err="1"/>
              <a:t>lượng</a:t>
            </a:r>
            <a:r>
              <a:rPr lang="en-US" dirty="0"/>
              <a:t> </a:t>
            </a:r>
            <a:r>
              <a:rPr lang="en-US" dirty="0" err="1"/>
              <a:t>sản</a:t>
            </a:r>
            <a:r>
              <a:rPr lang="en-US" dirty="0"/>
              <a:t> </a:t>
            </a:r>
            <a:r>
              <a:rPr lang="en-US" dirty="0" err="1"/>
              <a:t>phẩm</a:t>
            </a:r>
            <a:r>
              <a:rPr lang="en-US" dirty="0"/>
              <a:t>, </a:t>
            </a:r>
            <a:r>
              <a:rPr lang="en-US" dirty="0" err="1"/>
              <a:t>kiểm</a:t>
            </a:r>
            <a:r>
              <a:rPr lang="en-US" dirty="0"/>
              <a:t> </a:t>
            </a:r>
            <a:r>
              <a:rPr lang="en-US" dirty="0" err="1"/>
              <a:t>tra</a:t>
            </a:r>
            <a:r>
              <a:rPr lang="en-US" dirty="0"/>
              <a:t> </a:t>
            </a:r>
            <a:r>
              <a:rPr lang="en-US" dirty="0" err="1"/>
              <a:t>sự</a:t>
            </a:r>
            <a:r>
              <a:rPr lang="en-US" dirty="0"/>
              <a:t> </a:t>
            </a:r>
            <a:r>
              <a:rPr lang="en-US" dirty="0" err="1"/>
              <a:t>đúng</a:t>
            </a:r>
            <a:r>
              <a:rPr lang="en-US" dirty="0"/>
              <a:t> </a:t>
            </a:r>
            <a:r>
              <a:rPr lang="en-US" dirty="0" err="1"/>
              <a:t>đắn</a:t>
            </a:r>
            <a:r>
              <a:rPr lang="en-US" dirty="0"/>
              <a:t> </a:t>
            </a:r>
            <a:r>
              <a:rPr lang="en-US" dirty="0" err="1"/>
              <a:t>của</a:t>
            </a:r>
            <a:r>
              <a:rPr lang="en-US" dirty="0"/>
              <a:t> </a:t>
            </a:r>
            <a:r>
              <a:rPr lang="en-US" dirty="0" err="1"/>
              <a:t>các</a:t>
            </a:r>
            <a:r>
              <a:rPr lang="en-US" dirty="0"/>
              <a:t> </a:t>
            </a:r>
            <a:r>
              <a:rPr lang="en-US" dirty="0" err="1"/>
              <a:t>linh</a:t>
            </a:r>
            <a:r>
              <a:rPr lang="en-US" dirty="0"/>
              <a:t> </a:t>
            </a:r>
            <a:r>
              <a:rPr lang="en-US" dirty="0" err="1"/>
              <a:t>kiện</a:t>
            </a:r>
            <a:r>
              <a:rPr lang="en-US" dirty="0"/>
              <a:t> </a:t>
            </a:r>
            <a:r>
              <a:rPr lang="en-US" dirty="0" err="1"/>
              <a:t>và</a:t>
            </a:r>
            <a:r>
              <a:rPr lang="en-US" dirty="0"/>
              <a:t> </a:t>
            </a:r>
            <a:r>
              <a:rPr lang="en-US" dirty="0" err="1"/>
              <a:t>phát</a:t>
            </a:r>
            <a:r>
              <a:rPr lang="en-US" dirty="0"/>
              <a:t> </a:t>
            </a:r>
            <a:r>
              <a:rPr lang="en-US" dirty="0" err="1"/>
              <a:t>hiện</a:t>
            </a:r>
            <a:r>
              <a:rPr lang="en-US" dirty="0"/>
              <a:t> </a:t>
            </a:r>
            <a:r>
              <a:rPr lang="en-US" dirty="0" err="1"/>
              <a:t>lỗi</a:t>
            </a:r>
            <a:r>
              <a:rPr lang="en-US" dirty="0"/>
              <a:t> </a:t>
            </a:r>
            <a:r>
              <a:rPr lang="en-US" dirty="0" err="1"/>
              <a:t>sản</a:t>
            </a:r>
            <a:r>
              <a:rPr lang="en-US" dirty="0"/>
              <a:t> </a:t>
            </a:r>
            <a:r>
              <a:rPr lang="en-US" dirty="0" err="1"/>
              <a:t>xuất</a:t>
            </a:r>
            <a:r>
              <a:rPr lang="en-US" dirty="0"/>
              <a:t>.</a:t>
            </a:r>
          </a:p>
          <a:p>
            <a:endParaRPr lang="en-US" dirty="0"/>
          </a:p>
          <a:p>
            <a:r>
              <a:rPr lang="en-US" dirty="0"/>
              <a:t>5. </a:t>
            </a:r>
            <a:r>
              <a:rPr lang="en-US" dirty="0" err="1"/>
              <a:t>Tự</a:t>
            </a:r>
            <a:r>
              <a:rPr lang="en-US" dirty="0"/>
              <a:t> </a:t>
            </a:r>
            <a:r>
              <a:rPr lang="en-US" dirty="0" err="1"/>
              <a:t>động</a:t>
            </a:r>
            <a:r>
              <a:rPr lang="en-US" dirty="0"/>
              <a:t> </a:t>
            </a:r>
            <a:r>
              <a:rPr lang="en-US" dirty="0" err="1"/>
              <a:t>hóa</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cải</a:t>
            </a:r>
            <a:r>
              <a:rPr lang="en-US" dirty="0"/>
              <a:t> </a:t>
            </a:r>
            <a:r>
              <a:rPr lang="en-US" dirty="0" err="1"/>
              <a:t>thiện</a:t>
            </a:r>
            <a:r>
              <a:rPr lang="en-US" dirty="0"/>
              <a:t> </a:t>
            </a:r>
            <a:r>
              <a:rPr lang="en-US" dirty="0" err="1"/>
              <a:t>hiệu</a:t>
            </a:r>
            <a:r>
              <a:rPr lang="en-US" dirty="0"/>
              <a:t> </a:t>
            </a:r>
            <a:r>
              <a:rPr lang="en-US" dirty="0" err="1"/>
              <a:t>suất</a:t>
            </a:r>
            <a:r>
              <a:rPr lang="en-US" dirty="0"/>
              <a:t> </a:t>
            </a:r>
            <a:r>
              <a:rPr lang="en-US" dirty="0" err="1"/>
              <a:t>của</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tự</a:t>
            </a:r>
            <a:r>
              <a:rPr lang="en-US" dirty="0"/>
              <a:t> </a:t>
            </a:r>
            <a:r>
              <a:rPr lang="en-US" dirty="0" err="1"/>
              <a:t>động</a:t>
            </a:r>
            <a:r>
              <a:rPr lang="en-US" dirty="0"/>
              <a:t> </a:t>
            </a:r>
            <a:r>
              <a:rPr lang="en-US" dirty="0" err="1"/>
              <a:t>hóa</a:t>
            </a:r>
            <a:r>
              <a:rPr lang="en-US" dirty="0"/>
              <a:t>, </a:t>
            </a:r>
            <a:r>
              <a:rPr lang="en-US" dirty="0" err="1"/>
              <a:t>bao</a:t>
            </a:r>
            <a:r>
              <a:rPr lang="en-US" dirty="0"/>
              <a:t> </a:t>
            </a:r>
            <a:r>
              <a:rPr lang="en-US" dirty="0" err="1"/>
              <a:t>gồm</a:t>
            </a:r>
            <a:r>
              <a:rPr lang="en-US" dirty="0"/>
              <a:t> robot, </a:t>
            </a:r>
            <a:r>
              <a:rPr lang="en-US" dirty="0" err="1"/>
              <a:t>máy</a:t>
            </a:r>
            <a:r>
              <a:rPr lang="en-US" dirty="0"/>
              <a:t> in, </a:t>
            </a:r>
            <a:r>
              <a:rPr lang="en-US" dirty="0" err="1"/>
              <a:t>máy</a:t>
            </a:r>
            <a:r>
              <a:rPr lang="en-US" dirty="0"/>
              <a:t> </a:t>
            </a:r>
            <a:r>
              <a:rPr lang="en-US" dirty="0" err="1"/>
              <a:t>quét</a:t>
            </a:r>
            <a:r>
              <a:rPr lang="en-US" dirty="0"/>
              <a:t>, </a:t>
            </a:r>
            <a:r>
              <a:rPr lang="en-US" dirty="0" err="1"/>
              <a:t>và</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thị</a:t>
            </a:r>
            <a:r>
              <a:rPr lang="en-US" dirty="0"/>
              <a:t> </a:t>
            </a:r>
            <a:r>
              <a:rPr lang="en-US" dirty="0" err="1"/>
              <a:t>giác</a:t>
            </a:r>
            <a:r>
              <a:rPr lang="en-US" dirty="0"/>
              <a:t> </a:t>
            </a:r>
            <a:r>
              <a:rPr lang="en-US" dirty="0" err="1"/>
              <a:t>máy</a:t>
            </a:r>
            <a:r>
              <a:rPr lang="en-US" dirty="0"/>
              <a:t>.</a:t>
            </a:r>
          </a:p>
          <a:p>
            <a:endParaRPr lang="en-US" dirty="0"/>
          </a:p>
          <a:p>
            <a:r>
              <a:rPr lang="en-US" dirty="0"/>
              <a:t>6. </a:t>
            </a:r>
            <a:r>
              <a:rPr lang="en-US" dirty="0" err="1"/>
              <a:t>Tài</a:t>
            </a:r>
            <a:r>
              <a:rPr lang="en-US" dirty="0"/>
              <a:t> </a:t>
            </a:r>
            <a:r>
              <a:rPr lang="en-US" dirty="0" err="1"/>
              <a:t>chính</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phân</a:t>
            </a:r>
            <a:r>
              <a:rPr lang="en-US" dirty="0"/>
              <a:t> </a:t>
            </a:r>
            <a:r>
              <a:rPr lang="en-US" dirty="0" err="1"/>
              <a:t>tích</a:t>
            </a:r>
            <a:r>
              <a:rPr lang="en-US" dirty="0"/>
              <a:t> </a:t>
            </a:r>
            <a:r>
              <a:rPr lang="en-US" dirty="0" err="1"/>
              <a:t>dữ</a:t>
            </a:r>
            <a:r>
              <a:rPr lang="en-US" dirty="0"/>
              <a:t> </a:t>
            </a:r>
            <a:r>
              <a:rPr lang="en-US" dirty="0" err="1"/>
              <a:t>liệu</a:t>
            </a:r>
            <a:r>
              <a:rPr lang="en-US" dirty="0"/>
              <a:t> </a:t>
            </a:r>
            <a:r>
              <a:rPr lang="en-US" dirty="0" err="1"/>
              <a:t>và</a:t>
            </a:r>
            <a:r>
              <a:rPr lang="en-US" dirty="0"/>
              <a:t> </a:t>
            </a:r>
            <a:r>
              <a:rPr lang="en-US" dirty="0" err="1"/>
              <a:t>tạo</a:t>
            </a:r>
            <a:r>
              <a:rPr lang="en-US" dirty="0"/>
              <a:t> </a:t>
            </a:r>
            <a:r>
              <a:rPr lang="en-US" dirty="0" err="1"/>
              <a:t>ra</a:t>
            </a:r>
            <a:r>
              <a:rPr lang="en-US" dirty="0"/>
              <a:t> </a:t>
            </a:r>
            <a:r>
              <a:rPr lang="en-US" dirty="0" err="1"/>
              <a:t>các</a:t>
            </a:r>
            <a:r>
              <a:rPr lang="en-US" dirty="0"/>
              <a:t> </a:t>
            </a:r>
            <a:r>
              <a:rPr lang="en-US" dirty="0" err="1"/>
              <a:t>chỉ</a:t>
            </a:r>
            <a:r>
              <a:rPr lang="en-US" dirty="0"/>
              <a:t> </a:t>
            </a:r>
            <a:r>
              <a:rPr lang="en-US" dirty="0" err="1"/>
              <a:t>số</a:t>
            </a:r>
            <a:r>
              <a:rPr lang="en-US" dirty="0"/>
              <a:t> </a:t>
            </a:r>
            <a:r>
              <a:rPr lang="en-US" dirty="0" err="1"/>
              <a:t>tài</a:t>
            </a:r>
            <a:r>
              <a:rPr lang="en-US" dirty="0"/>
              <a:t> </a:t>
            </a:r>
            <a:r>
              <a:rPr lang="en-US" dirty="0" err="1"/>
              <a:t>chính</a:t>
            </a:r>
            <a:r>
              <a:rPr lang="en-US" dirty="0"/>
              <a:t>, </a:t>
            </a:r>
            <a:r>
              <a:rPr lang="en-US" dirty="0" err="1"/>
              <a:t>đặc</a:t>
            </a:r>
            <a:r>
              <a:rPr lang="en-US" dirty="0"/>
              <a:t> </a:t>
            </a:r>
            <a:r>
              <a:rPr lang="en-US" dirty="0" err="1"/>
              <a:t>biệt</a:t>
            </a:r>
            <a:r>
              <a:rPr lang="en-US" dirty="0"/>
              <a:t> </a:t>
            </a:r>
            <a:r>
              <a:rPr lang="en-US" dirty="0" err="1"/>
              <a:t>là</a:t>
            </a:r>
            <a:r>
              <a:rPr lang="en-US" dirty="0"/>
              <a:t> </a:t>
            </a:r>
            <a:r>
              <a:rPr lang="en-US" dirty="0" err="1"/>
              <a:t>trong</a:t>
            </a:r>
            <a:r>
              <a:rPr lang="en-US" dirty="0"/>
              <a:t> </a:t>
            </a:r>
            <a:r>
              <a:rPr lang="en-US" dirty="0" err="1"/>
              <a:t>thị</a:t>
            </a:r>
            <a:r>
              <a:rPr lang="en-US" dirty="0"/>
              <a:t> </a:t>
            </a:r>
            <a:r>
              <a:rPr lang="en-US" dirty="0" err="1"/>
              <a:t>trường</a:t>
            </a:r>
            <a:r>
              <a:rPr lang="en-US" dirty="0"/>
              <a:t> </a:t>
            </a:r>
            <a:r>
              <a:rPr lang="en-US" dirty="0" err="1"/>
              <a:t>chứng</a:t>
            </a:r>
            <a:r>
              <a:rPr lang="en-US" dirty="0"/>
              <a:t> </a:t>
            </a:r>
            <a:r>
              <a:rPr lang="en-US" dirty="0" err="1"/>
              <a:t>khoán</a:t>
            </a:r>
            <a:r>
              <a:rPr lang="en-US" dirty="0"/>
              <a:t>.</a:t>
            </a:r>
          </a:p>
          <a:p>
            <a:endParaRPr lang="en-US" dirty="0"/>
          </a:p>
          <a:p>
            <a:r>
              <a:rPr lang="en-US" dirty="0"/>
              <a:t>7. </a:t>
            </a:r>
            <a:r>
              <a:rPr lang="en-US" dirty="0" err="1"/>
              <a:t>Địa</a:t>
            </a:r>
            <a:r>
              <a:rPr lang="en-US" dirty="0"/>
              <a:t> </a:t>
            </a:r>
            <a:r>
              <a:rPr lang="en-US" dirty="0" err="1"/>
              <a:t>lý</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tạo</a:t>
            </a:r>
            <a:r>
              <a:rPr lang="en-US" dirty="0"/>
              <a:t> </a:t>
            </a:r>
            <a:r>
              <a:rPr lang="en-US" dirty="0" err="1"/>
              <a:t>bản</a:t>
            </a:r>
            <a:r>
              <a:rPr lang="en-US" dirty="0"/>
              <a:t> </a:t>
            </a:r>
            <a:r>
              <a:rPr lang="en-US" dirty="0" err="1"/>
              <a:t>đồ</a:t>
            </a:r>
            <a:r>
              <a:rPr lang="en-US" dirty="0"/>
              <a:t>, </a:t>
            </a:r>
            <a:r>
              <a:rPr lang="en-US" dirty="0" err="1"/>
              <a:t>định</a:t>
            </a:r>
            <a:r>
              <a:rPr lang="en-US" dirty="0"/>
              <a:t> </a:t>
            </a:r>
            <a:r>
              <a:rPr lang="en-US" dirty="0" err="1"/>
              <a:t>vị</a:t>
            </a:r>
            <a:r>
              <a:rPr lang="en-US" dirty="0"/>
              <a:t>, </a:t>
            </a:r>
            <a:r>
              <a:rPr lang="en-US" dirty="0" err="1"/>
              <a:t>và</a:t>
            </a:r>
            <a:r>
              <a:rPr lang="en-US" dirty="0"/>
              <a:t> </a:t>
            </a:r>
            <a:r>
              <a:rPr lang="en-US" dirty="0" err="1"/>
              <a:t>phân</a:t>
            </a:r>
            <a:r>
              <a:rPr lang="en-US" dirty="0"/>
              <a:t> </a:t>
            </a:r>
            <a:r>
              <a:rPr lang="en-US" dirty="0" err="1"/>
              <a:t>tích</a:t>
            </a:r>
            <a:r>
              <a:rPr lang="en-US" dirty="0"/>
              <a:t> </a:t>
            </a:r>
            <a:r>
              <a:rPr lang="en-US" dirty="0" err="1"/>
              <a:t>dữ</a:t>
            </a:r>
            <a:r>
              <a:rPr lang="en-US" dirty="0"/>
              <a:t> </a:t>
            </a:r>
            <a:r>
              <a:rPr lang="en-US" dirty="0" err="1"/>
              <a:t>liệu</a:t>
            </a:r>
            <a:r>
              <a:rPr lang="en-US" dirty="0"/>
              <a:t> </a:t>
            </a:r>
            <a:r>
              <a:rPr lang="en-US" dirty="0" err="1"/>
              <a:t>địa</a:t>
            </a:r>
            <a:r>
              <a:rPr lang="en-US" dirty="0"/>
              <a:t> </a:t>
            </a:r>
            <a:r>
              <a:rPr lang="en-US" dirty="0" err="1"/>
              <a:t>lý</a:t>
            </a:r>
            <a:r>
              <a:rPr lang="en-US" dirty="0"/>
              <a:t>.</a:t>
            </a:r>
          </a:p>
          <a:p>
            <a:endParaRPr lang="en-US" dirty="0"/>
          </a:p>
          <a:p>
            <a:r>
              <a:rPr lang="en-US" dirty="0"/>
              <a:t>8. </a:t>
            </a:r>
            <a:r>
              <a:rPr lang="en-US" dirty="0" err="1"/>
              <a:t>Trò</a:t>
            </a:r>
            <a:r>
              <a:rPr lang="en-US" dirty="0"/>
              <a:t> </a:t>
            </a:r>
            <a:r>
              <a:rPr lang="en-US" dirty="0" err="1"/>
              <a:t>chơi</a:t>
            </a:r>
            <a:r>
              <a:rPr lang="en-US" dirty="0"/>
              <a:t> </a:t>
            </a:r>
            <a:r>
              <a:rPr lang="en-US" dirty="0" err="1"/>
              <a:t>điện</a:t>
            </a:r>
            <a:r>
              <a:rPr lang="en-US" dirty="0"/>
              <a:t> </a:t>
            </a:r>
            <a:r>
              <a:rPr lang="en-US" dirty="0" err="1"/>
              <a:t>tử</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tạo</a:t>
            </a:r>
            <a:r>
              <a:rPr lang="en-US" dirty="0"/>
              <a:t> </a:t>
            </a:r>
            <a:r>
              <a:rPr lang="en-US" dirty="0" err="1"/>
              <a:t>ra</a:t>
            </a:r>
            <a:r>
              <a:rPr lang="en-US" dirty="0"/>
              <a:t> </a:t>
            </a:r>
            <a:r>
              <a:rPr lang="en-US" dirty="0" err="1"/>
              <a:t>hiệu</a:t>
            </a:r>
            <a:r>
              <a:rPr lang="en-US" dirty="0"/>
              <a:t> </a:t>
            </a:r>
            <a:r>
              <a:rPr lang="en-US" dirty="0" err="1"/>
              <a:t>ứng</a:t>
            </a:r>
            <a:r>
              <a:rPr lang="en-US" dirty="0"/>
              <a:t> </a:t>
            </a:r>
            <a:r>
              <a:rPr lang="en-US" dirty="0" err="1"/>
              <a:t>đồ</a:t>
            </a:r>
            <a:r>
              <a:rPr lang="en-US" dirty="0"/>
              <a:t> </a:t>
            </a:r>
            <a:r>
              <a:rPr lang="en-US" dirty="0" err="1"/>
              <a:t>họa</a:t>
            </a:r>
            <a:r>
              <a:rPr lang="en-US" dirty="0"/>
              <a:t>, </a:t>
            </a:r>
            <a:r>
              <a:rPr lang="en-US" dirty="0" err="1"/>
              <a:t>giúp</a:t>
            </a:r>
            <a:r>
              <a:rPr lang="en-US" dirty="0"/>
              <a:t> </a:t>
            </a:r>
            <a:r>
              <a:rPr lang="en-US" dirty="0" err="1"/>
              <a:t>cho</a:t>
            </a:r>
            <a:r>
              <a:rPr lang="en-US" dirty="0"/>
              <a:t> </a:t>
            </a:r>
            <a:r>
              <a:rPr lang="en-US" dirty="0" err="1"/>
              <a:t>trò</a:t>
            </a:r>
            <a:r>
              <a:rPr lang="en-US" dirty="0"/>
              <a:t> </a:t>
            </a:r>
            <a:r>
              <a:rPr lang="en-US" dirty="0" err="1"/>
              <a:t>chơi</a:t>
            </a:r>
            <a:r>
              <a:rPr lang="en-US" dirty="0"/>
              <a:t> </a:t>
            </a:r>
            <a:r>
              <a:rPr lang="en-US" dirty="0" err="1"/>
              <a:t>điện</a:t>
            </a:r>
            <a:r>
              <a:rPr lang="en-US" dirty="0"/>
              <a:t> </a:t>
            </a:r>
            <a:r>
              <a:rPr lang="en-US" dirty="0" err="1"/>
              <a:t>tử</a:t>
            </a:r>
            <a:r>
              <a:rPr lang="en-US" dirty="0"/>
              <a:t> </a:t>
            </a:r>
            <a:r>
              <a:rPr lang="en-US" dirty="0" err="1"/>
              <a:t>trở</a:t>
            </a:r>
            <a:r>
              <a:rPr lang="en-US" dirty="0"/>
              <a:t> </a:t>
            </a:r>
            <a:r>
              <a:rPr lang="en-US" dirty="0" err="1"/>
              <a:t>nên</a:t>
            </a:r>
            <a:r>
              <a:rPr lang="en-US" dirty="0"/>
              <a:t> </a:t>
            </a:r>
            <a:r>
              <a:rPr lang="en-US" dirty="0" err="1"/>
              <a:t>hấp</a:t>
            </a:r>
            <a:r>
              <a:rPr lang="en-US" dirty="0"/>
              <a:t> </a:t>
            </a:r>
            <a:r>
              <a:rPr lang="en-US" dirty="0" err="1"/>
              <a:t>dẫn</a:t>
            </a:r>
            <a:r>
              <a:rPr lang="en-US" dirty="0"/>
              <a:t> </a:t>
            </a:r>
            <a:r>
              <a:rPr lang="en-US" dirty="0" err="1"/>
              <a:t>và</a:t>
            </a:r>
            <a:r>
              <a:rPr lang="en-US" dirty="0"/>
              <a:t> </a:t>
            </a:r>
            <a:r>
              <a:rPr lang="en-US" dirty="0" err="1"/>
              <a:t>chân</a:t>
            </a:r>
            <a:r>
              <a:rPr lang="en-US" dirty="0"/>
              <a:t> </a:t>
            </a:r>
            <a:r>
              <a:rPr lang="en-US" dirty="0" err="1"/>
              <a:t>thật</a:t>
            </a:r>
            <a:r>
              <a:rPr lang="en-US" dirty="0"/>
              <a:t> </a:t>
            </a:r>
            <a:r>
              <a:rPr lang="en-US" dirty="0" err="1"/>
              <a:t>hơn</a:t>
            </a:r>
            <a:r>
              <a:rPr lang="en-US" dirty="0"/>
              <a:t>.</a:t>
            </a:r>
          </a:p>
          <a:p>
            <a:endParaRPr lang="en-US" dirty="0"/>
          </a:p>
          <a:p>
            <a:r>
              <a:rPr lang="en-US" dirty="0" err="1"/>
              <a:t>Ngoài</a:t>
            </a:r>
            <a:r>
              <a:rPr lang="en-US" dirty="0"/>
              <a:t> </a:t>
            </a:r>
            <a:r>
              <a:rPr lang="en-US" dirty="0" err="1"/>
              <a:t>ra</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còn</a:t>
            </a:r>
            <a:r>
              <a:rPr lang="en-US" dirty="0"/>
              <a:t> </a:t>
            </a:r>
            <a:r>
              <a:rPr lang="en-US" dirty="0" err="1"/>
              <a:t>có</a:t>
            </a:r>
            <a:r>
              <a:rPr lang="en-US" dirty="0"/>
              <a:t> </a:t>
            </a:r>
            <a:r>
              <a:rPr lang="en-US" dirty="0" err="1"/>
              <a:t>rất</a:t>
            </a:r>
            <a:r>
              <a:rPr lang="en-US" dirty="0"/>
              <a:t> </a:t>
            </a:r>
            <a:r>
              <a:rPr lang="en-US" dirty="0" err="1"/>
              <a:t>nhiều</a:t>
            </a:r>
            <a:r>
              <a:rPr lang="en-US" dirty="0"/>
              <a:t> </a:t>
            </a:r>
            <a:r>
              <a:rPr lang="en-US" dirty="0" err="1"/>
              <a:t>ứng</a:t>
            </a:r>
            <a:r>
              <a:rPr lang="en-US" dirty="0"/>
              <a:t> </a:t>
            </a:r>
            <a:r>
              <a:rPr lang="en-US" dirty="0" err="1"/>
              <a:t>dụng</a:t>
            </a:r>
            <a:r>
              <a:rPr lang="en-US" dirty="0"/>
              <a:t> </a:t>
            </a:r>
            <a:r>
              <a:rPr lang="en-US" dirty="0" err="1"/>
              <a:t>khác</a:t>
            </a:r>
            <a:r>
              <a:rPr lang="en-US" dirty="0"/>
              <a:t> </a:t>
            </a:r>
            <a:r>
              <a:rPr lang="en-US" dirty="0" err="1"/>
              <a:t>như</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mỹ</a:t>
            </a:r>
            <a:r>
              <a:rPr lang="en-US" dirty="0"/>
              <a:t> </a:t>
            </a:r>
            <a:r>
              <a:rPr lang="en-US" dirty="0" err="1"/>
              <a:t>thuật</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văn</a:t>
            </a:r>
            <a:r>
              <a:rPr lang="en-US" dirty="0"/>
              <a:t> </a:t>
            </a:r>
            <a:r>
              <a:rPr lang="en-US" dirty="0" err="1"/>
              <a:t>hóa</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khảo</a:t>
            </a:r>
            <a:r>
              <a:rPr lang="en-US" dirty="0"/>
              <a:t> </a:t>
            </a:r>
            <a:r>
              <a:rPr lang="en-US" dirty="0" err="1"/>
              <a:t>cổ</a:t>
            </a:r>
            <a:r>
              <a:rPr lang="en-US" dirty="0"/>
              <a:t> </a:t>
            </a:r>
            <a:r>
              <a:rPr lang="en-US" dirty="0" err="1"/>
              <a:t>học</a:t>
            </a:r>
            <a:r>
              <a:rPr lang="en-US" dirty="0"/>
              <a:t>, </a:t>
            </a:r>
            <a:r>
              <a:rPr lang="en-US" dirty="0" err="1"/>
              <a:t>và</a:t>
            </a:r>
            <a:r>
              <a:rPr lang="en-US" dirty="0"/>
              <a:t> </a:t>
            </a:r>
            <a:r>
              <a:rPr lang="en-US" dirty="0" err="1"/>
              <a:t>nhiều</a:t>
            </a:r>
            <a:r>
              <a:rPr lang="en-US" dirty="0"/>
              <a:t> </a:t>
            </a:r>
            <a:r>
              <a:rPr lang="en-US" dirty="0" err="1"/>
              <a:t>ứng</a:t>
            </a:r>
            <a:r>
              <a:rPr lang="en-US" dirty="0"/>
              <a:t> </a:t>
            </a:r>
            <a:r>
              <a:rPr lang="en-US" dirty="0" err="1"/>
              <a:t>dụng</a:t>
            </a:r>
            <a:r>
              <a:rPr lang="en-US" dirty="0"/>
              <a:t> </a:t>
            </a:r>
            <a:r>
              <a:rPr lang="en-US" dirty="0" err="1"/>
              <a:t>khác</a:t>
            </a:r>
            <a:r>
              <a:rPr lang="en-US" dirty="0"/>
              <a:t>.</a:t>
            </a:r>
          </a:p>
        </p:txBody>
      </p:sp>
      <p:pic>
        <p:nvPicPr>
          <p:cNvPr id="42" name="Picture 41" descr="Xử lý ảnh trong y tế | AIMed">
            <a:extLst>
              <a:ext uri="{FF2B5EF4-FFF2-40B4-BE49-F238E27FC236}">
                <a16:creationId xmlns:a16="http://schemas.microsoft.com/office/drawing/2014/main" id="{F1B73A85-2568-50B4-6BED-7F04EFA3DD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521" t="5095" r="25243" b="4572"/>
          <a:stretch>
            <a:fillRect/>
          </a:stretch>
        </p:blipFill>
        <p:spPr bwMode="auto">
          <a:xfrm>
            <a:off x="10862357" y="2491"/>
            <a:ext cx="4558424" cy="3962225"/>
          </a:xfrm>
          <a:custGeom>
            <a:avLst/>
            <a:gdLst>
              <a:gd name="connsiteX0" fmla="*/ 986904 w 4541613"/>
              <a:gd name="connsiteY0" fmla="*/ 0 h 3947612"/>
              <a:gd name="connsiteX1" fmla="*/ 3554710 w 4541613"/>
              <a:gd name="connsiteY1" fmla="*/ 0 h 3947612"/>
              <a:gd name="connsiteX2" fmla="*/ 4541613 w 4541613"/>
              <a:gd name="connsiteY2" fmla="*/ 1973806 h 3947612"/>
              <a:gd name="connsiteX3" fmla="*/ 3554710 w 4541613"/>
              <a:gd name="connsiteY3" fmla="*/ 3947612 h 3947612"/>
              <a:gd name="connsiteX4" fmla="*/ 986904 w 4541613"/>
              <a:gd name="connsiteY4" fmla="*/ 3947612 h 3947612"/>
              <a:gd name="connsiteX5" fmla="*/ 0 w 4541613"/>
              <a:gd name="connsiteY5" fmla="*/ 1973806 h 3947612"/>
              <a:gd name="connsiteX6" fmla="*/ 986904 w 4541613"/>
              <a:gd name="connsiteY6" fmla="*/ 0 h 394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613" h="3947612">
                <a:moveTo>
                  <a:pt x="986904" y="0"/>
                </a:moveTo>
                <a:lnTo>
                  <a:pt x="3554710" y="0"/>
                </a:lnTo>
                <a:lnTo>
                  <a:pt x="4541613" y="1973806"/>
                </a:lnTo>
                <a:lnTo>
                  <a:pt x="3554710" y="3947612"/>
                </a:lnTo>
                <a:lnTo>
                  <a:pt x="986904" y="3947612"/>
                </a:lnTo>
                <a:lnTo>
                  <a:pt x="0" y="1973806"/>
                </a:lnTo>
                <a:lnTo>
                  <a:pt x="986904" y="0"/>
                </a:lnTo>
                <a:close/>
              </a:path>
            </a:pathLst>
          </a:custGeom>
          <a:effectLst>
            <a:softEdge rad="127000"/>
          </a:effectLst>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C4958810-0985-CAC9-3400-8CCEA4C5BE7E}"/>
              </a:ext>
            </a:extLst>
          </p:cNvPr>
          <p:cNvPicPr>
            <a:picLocks noChangeAspect="1"/>
          </p:cNvPicPr>
          <p:nvPr/>
        </p:nvPicPr>
        <p:blipFill>
          <a:blip r:embed="rId6"/>
          <a:srcRect l="19602" t="25519" r="8013" b="14534"/>
          <a:stretch>
            <a:fillRect/>
          </a:stretch>
        </p:blipFill>
        <p:spPr>
          <a:xfrm>
            <a:off x="15620999" y="7347740"/>
            <a:ext cx="4074239" cy="3528307"/>
          </a:xfrm>
          <a:custGeom>
            <a:avLst/>
            <a:gdLst>
              <a:gd name="connsiteX0" fmla="*/ 882077 w 4074239"/>
              <a:gd name="connsiteY0" fmla="*/ 0 h 3528307"/>
              <a:gd name="connsiteX1" fmla="*/ 3192162 w 4074239"/>
              <a:gd name="connsiteY1" fmla="*/ 0 h 3528307"/>
              <a:gd name="connsiteX2" fmla="*/ 4074239 w 4074239"/>
              <a:gd name="connsiteY2" fmla="*/ 1764154 h 3528307"/>
              <a:gd name="connsiteX3" fmla="*/ 3192162 w 4074239"/>
              <a:gd name="connsiteY3" fmla="*/ 3528307 h 3528307"/>
              <a:gd name="connsiteX4" fmla="*/ 882077 w 4074239"/>
              <a:gd name="connsiteY4" fmla="*/ 3528307 h 3528307"/>
              <a:gd name="connsiteX5" fmla="*/ 0 w 4074239"/>
              <a:gd name="connsiteY5" fmla="*/ 1764154 h 3528307"/>
              <a:gd name="connsiteX6" fmla="*/ 882077 w 4074239"/>
              <a:gd name="connsiteY6" fmla="*/ 0 h 352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239" h="3528307">
                <a:moveTo>
                  <a:pt x="882077" y="0"/>
                </a:moveTo>
                <a:lnTo>
                  <a:pt x="3192162" y="0"/>
                </a:lnTo>
                <a:lnTo>
                  <a:pt x="4074239" y="1764154"/>
                </a:lnTo>
                <a:lnTo>
                  <a:pt x="3192162" y="3528307"/>
                </a:lnTo>
                <a:lnTo>
                  <a:pt x="882077" y="3528307"/>
                </a:lnTo>
                <a:lnTo>
                  <a:pt x="0" y="1764154"/>
                </a:lnTo>
                <a:lnTo>
                  <a:pt x="882077" y="0"/>
                </a:lnTo>
                <a:close/>
              </a:path>
            </a:pathLst>
          </a:custGeom>
          <a:effectLst>
            <a:softEdge rad="127000"/>
          </a:effectLst>
        </p:spPr>
      </p:pic>
      <p:sp>
        <p:nvSpPr>
          <p:cNvPr id="48" name="TextBox 9">
            <a:extLst>
              <a:ext uri="{FF2B5EF4-FFF2-40B4-BE49-F238E27FC236}">
                <a16:creationId xmlns:a16="http://schemas.microsoft.com/office/drawing/2014/main" id="{AC1EB0F8-6C81-9574-D98D-5AE5E46FE92D}"/>
              </a:ext>
            </a:extLst>
          </p:cNvPr>
          <p:cNvSpPr txBox="1"/>
          <p:nvPr/>
        </p:nvSpPr>
        <p:spPr>
          <a:xfrm>
            <a:off x="616424" y="1104900"/>
            <a:ext cx="8295905" cy="1179425"/>
          </a:xfrm>
          <a:prstGeom prst="rect">
            <a:avLst/>
          </a:prstGeom>
        </p:spPr>
        <p:txBody>
          <a:bodyPr wrap="square" lIns="0" tIns="0" rIns="0" bIns="0" rtlCol="0" anchor="t">
            <a:spAutoFit/>
          </a:bodyPr>
          <a:lstStyle/>
          <a:p>
            <a:pPr>
              <a:lnSpc>
                <a:spcPts val="10199"/>
              </a:lnSpc>
              <a:spcBef>
                <a:spcPct val="0"/>
              </a:spcBef>
            </a:pPr>
            <a:r>
              <a:rPr lang="en-US" sz="6600" b="1" spc="-84">
                <a:solidFill>
                  <a:srgbClr val="000000"/>
                </a:solidFill>
                <a:latin typeface="Times New Roman" panose="02020603050405020304" pitchFamily="18" charset="0"/>
                <a:cs typeface="Times New Roman" panose="02020603050405020304" pitchFamily="18" charset="0"/>
              </a:rPr>
              <a:t>Ứng dụng</a:t>
            </a:r>
            <a:endParaRPr lang="en-US" sz="6600" b="1" spc="-84"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rot="-10800000">
            <a:off x="-777118" y="2318889"/>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1513369" y="7665990"/>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3" name="Group 22"/>
          <p:cNvGrpSpPr/>
          <p:nvPr/>
        </p:nvGrpSpPr>
        <p:grpSpPr>
          <a:xfrm>
            <a:off x="902661" y="707395"/>
            <a:ext cx="5553423" cy="842932"/>
            <a:chOff x="914400" y="800100"/>
            <a:chExt cx="5553423" cy="842932"/>
          </a:xfrm>
        </p:grpSpPr>
        <p:pic>
          <p:nvPicPr>
            <p:cNvPr id="24" name="Picture 23">
              <a:extLst>
                <a:ext uri="{FF2B5EF4-FFF2-40B4-BE49-F238E27FC236}">
                  <a16:creationId xmlns:a16="http://schemas.microsoft.com/office/drawing/2014/main" id="{BD812114-FF7C-870B-3CA3-56E3F050DD6B}"/>
                </a:ext>
              </a:extLst>
            </p:cNvPr>
            <p:cNvPicPr>
              <a:picLocks noChangeAspect="1"/>
            </p:cNvPicPr>
            <p:nvPr/>
          </p:nvPicPr>
          <p:blipFill>
            <a:blip r:embed="rId3"/>
            <a:stretch>
              <a:fillRect/>
            </a:stretch>
          </p:blipFill>
          <p:spPr>
            <a:xfrm>
              <a:off x="914400" y="800100"/>
              <a:ext cx="978508" cy="842932"/>
            </a:xfrm>
            <a:prstGeom prst="rect">
              <a:avLst/>
            </a:prstGeom>
          </p:spPr>
        </p:pic>
        <p:sp>
          <p:nvSpPr>
            <p:cNvPr id="25" name="TextBox 24"/>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sp>
        <p:nvSpPr>
          <p:cNvPr id="27" name="TextBox 26"/>
          <p:cNvSpPr txBox="1"/>
          <p:nvPr/>
        </p:nvSpPr>
        <p:spPr>
          <a:xfrm>
            <a:off x="3960369" y="1514126"/>
            <a:ext cx="10367262" cy="923330"/>
          </a:xfrm>
          <a:prstGeom prst="rect">
            <a:avLst/>
          </a:prstGeom>
          <a:solidFill>
            <a:srgbClr val="004651"/>
          </a:solidFill>
        </p:spPr>
        <p:txBody>
          <a:bodyPr wrap="none" rtlCol="0">
            <a:spAutoFit/>
          </a:bodyPr>
          <a:lstStyle/>
          <a:p>
            <a:pPr algn="ctr"/>
            <a:r>
              <a:rPr lang="en-US" sz="5400" dirty="0">
                <a:solidFill>
                  <a:schemeClr val="bg1"/>
                </a:solidFill>
                <a:latin typeface="Times New Roman" panose="02020603050405020304" pitchFamily="18" charset="0"/>
                <a:cs typeface="Times New Roman" panose="02020603050405020304" pitchFamily="18" charset="0"/>
              </a:rPr>
              <a:t>I. GIỚI THIỆU PHÂN ĐOẠN ẢNH</a:t>
            </a:r>
          </a:p>
        </p:txBody>
      </p:sp>
      <p:sp>
        <p:nvSpPr>
          <p:cNvPr id="12" name="TextBox 11"/>
          <p:cNvSpPr txBox="1"/>
          <p:nvPr/>
        </p:nvSpPr>
        <p:spPr>
          <a:xfrm>
            <a:off x="7261369" y="2628900"/>
            <a:ext cx="11040274" cy="6863417"/>
          </a:xfrm>
          <a:prstGeom prst="rect">
            <a:avLst/>
          </a:prstGeom>
          <a:noFill/>
        </p:spPr>
        <p:txBody>
          <a:bodyPr wrap="square" rtlCol="0">
            <a:spAutoFit/>
          </a:bodyPr>
          <a:lstStyle/>
          <a:p>
            <a:r>
              <a:rPr lang="en-US" sz="4400" b="0" i="0">
                <a:solidFill>
                  <a:srgbClr val="252525"/>
                </a:solidFill>
                <a:effectLst/>
                <a:latin typeface="Roboto" panose="02000000000000000000" pitchFamily="2" charset="0"/>
              </a:rPr>
              <a:t>	</a:t>
            </a:r>
            <a:r>
              <a:rPr lang="vi-VN" sz="4400" b="0" i="0">
                <a:solidFill>
                  <a:srgbClr val="252525"/>
                </a:solidFill>
                <a:effectLst/>
                <a:latin typeface="Roboto" panose="02000000000000000000" pitchFamily="2" charset="0"/>
              </a:rPr>
              <a:t>Phân đoạn</a:t>
            </a:r>
            <a:r>
              <a:rPr lang="en-US" sz="4400" b="0" i="0">
                <a:solidFill>
                  <a:srgbClr val="252525"/>
                </a:solidFill>
                <a:effectLst/>
                <a:latin typeface="Roboto" panose="02000000000000000000" pitchFamily="2" charset="0"/>
              </a:rPr>
              <a:t> </a:t>
            </a:r>
            <a:r>
              <a:rPr lang="vi-VN" sz="4400" b="0" i="0">
                <a:solidFill>
                  <a:srgbClr val="252525"/>
                </a:solidFill>
                <a:effectLst/>
                <a:latin typeface="Roboto" panose="02000000000000000000" pitchFamily="2" charset="0"/>
              </a:rPr>
              <a:t>là phương pháp </a:t>
            </a:r>
            <a:r>
              <a:rPr lang="vi-VN" sz="4400" b="1" i="0">
                <a:solidFill>
                  <a:srgbClr val="252525"/>
                </a:solidFill>
                <a:effectLst/>
                <a:latin typeface="Roboto" panose="02000000000000000000" pitchFamily="2" charset="0"/>
              </a:rPr>
              <a:t>phân chia</a:t>
            </a:r>
            <a:r>
              <a:rPr lang="vi-VN" sz="4400" b="0" i="0">
                <a:solidFill>
                  <a:srgbClr val="252525"/>
                </a:solidFill>
                <a:effectLst/>
                <a:latin typeface="Roboto" panose="02000000000000000000" pitchFamily="2" charset="0"/>
              </a:rPr>
              <a:t> hình ảnh kỹ thuật số thành các </a:t>
            </a:r>
            <a:r>
              <a:rPr lang="vi-VN" sz="4400" b="1" i="0">
                <a:solidFill>
                  <a:srgbClr val="252525"/>
                </a:solidFill>
                <a:effectLst/>
                <a:latin typeface="Roboto" panose="02000000000000000000" pitchFamily="2" charset="0"/>
              </a:rPr>
              <a:t>nhóm con </a:t>
            </a:r>
            <a:r>
              <a:rPr lang="vi-VN" sz="4400" b="0" i="0">
                <a:solidFill>
                  <a:srgbClr val="252525"/>
                </a:solidFill>
                <a:effectLst/>
                <a:latin typeface="Roboto" panose="02000000000000000000" pitchFamily="2" charset="0"/>
              </a:rPr>
              <a:t>được gọi là phân đoạn ảnh, làm giảm độ phức tạp của hình ảnh và cho phép xử lý hoặc phân tích thêm từng phân đoạn hình ảnh.</a:t>
            </a:r>
            <a:endParaRPr lang="en-US" sz="4400" b="0" i="0">
              <a:solidFill>
                <a:srgbClr val="252525"/>
              </a:solidFill>
              <a:effectLst/>
              <a:latin typeface="Roboto" panose="02000000000000000000" pitchFamily="2" charset="0"/>
            </a:endParaRPr>
          </a:p>
          <a:p>
            <a:r>
              <a:rPr lang="en-US" sz="4400" b="0" i="0">
                <a:solidFill>
                  <a:srgbClr val="252525"/>
                </a:solidFill>
                <a:effectLst/>
                <a:latin typeface="Roboto" panose="02000000000000000000" pitchFamily="2" charset="0"/>
              </a:rPr>
              <a:t>	</a:t>
            </a:r>
            <a:r>
              <a:rPr lang="vi-VN" sz="4400" b="0" i="0">
                <a:solidFill>
                  <a:srgbClr val="252525"/>
                </a:solidFill>
                <a:effectLst/>
                <a:latin typeface="Roboto" panose="02000000000000000000" pitchFamily="2" charset="0"/>
              </a:rPr>
              <a:t>Về mặt kỹ thuật, phân đoạn là </a:t>
            </a:r>
            <a:r>
              <a:rPr lang="vi-VN" sz="4400" b="1" i="0">
                <a:solidFill>
                  <a:srgbClr val="252525"/>
                </a:solidFill>
                <a:effectLst/>
                <a:latin typeface="Roboto" panose="02000000000000000000" pitchFamily="2" charset="0"/>
              </a:rPr>
              <a:t>gán nhãn</a:t>
            </a:r>
            <a:r>
              <a:rPr lang="vi-VN" sz="4400" b="0" i="0">
                <a:solidFill>
                  <a:srgbClr val="252525"/>
                </a:solidFill>
                <a:effectLst/>
                <a:latin typeface="Roboto" panose="02000000000000000000" pitchFamily="2" charset="0"/>
              </a:rPr>
              <a:t> cho các pixel </a:t>
            </a:r>
            <a:r>
              <a:rPr lang="vi-VN" sz="4400" b="1" i="0">
                <a:solidFill>
                  <a:srgbClr val="252525"/>
                </a:solidFill>
                <a:effectLst/>
                <a:latin typeface="Roboto" panose="02000000000000000000" pitchFamily="2" charset="0"/>
              </a:rPr>
              <a:t>để xác định</a:t>
            </a:r>
            <a:r>
              <a:rPr lang="vi-VN" sz="4400" b="0" i="0">
                <a:solidFill>
                  <a:srgbClr val="252525"/>
                </a:solidFill>
                <a:effectLst/>
                <a:latin typeface="Roboto" panose="02000000000000000000" pitchFamily="2" charset="0"/>
              </a:rPr>
              <a:t> đối tượng, con người hoặc các yếu tố quan trọng khác trong ảnh.</a:t>
            </a:r>
            <a:endParaRPr lang="en-US" sz="4400" dirty="0"/>
          </a:p>
        </p:txBody>
      </p:sp>
      <p:grpSp>
        <p:nvGrpSpPr>
          <p:cNvPr id="14" name="Group 13">
            <a:extLst>
              <a:ext uri="{FF2B5EF4-FFF2-40B4-BE49-F238E27FC236}">
                <a16:creationId xmlns:a16="http://schemas.microsoft.com/office/drawing/2014/main" id="{66CC62F6-ABEB-4AC7-8923-31B046605D36}"/>
              </a:ext>
            </a:extLst>
          </p:cNvPr>
          <p:cNvGrpSpPr/>
          <p:nvPr/>
        </p:nvGrpSpPr>
        <p:grpSpPr>
          <a:xfrm>
            <a:off x="-1302296" y="3206018"/>
            <a:ext cx="6417730" cy="5557785"/>
            <a:chOff x="2792360" y="6762338"/>
            <a:chExt cx="6781799" cy="5873070"/>
          </a:xfrm>
        </p:grpSpPr>
        <p:grpSp>
          <p:nvGrpSpPr>
            <p:cNvPr id="5" name="Group 5"/>
            <p:cNvGrpSpPr/>
            <p:nvPr/>
          </p:nvGrpSpPr>
          <p:grpSpPr>
            <a:xfrm rot="-10800000">
              <a:off x="2792360" y="6762338"/>
              <a:ext cx="6781799" cy="5873069"/>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pic>
          <p:nvPicPr>
            <p:cNvPr id="11" name="Picture 10">
              <a:extLst>
                <a:ext uri="{FF2B5EF4-FFF2-40B4-BE49-F238E27FC236}">
                  <a16:creationId xmlns:a16="http://schemas.microsoft.com/office/drawing/2014/main" id="{C2F60DF3-60B7-4E7C-B8D1-11A111CBB39F}"/>
                </a:ext>
              </a:extLst>
            </p:cNvPr>
            <p:cNvPicPr>
              <a:picLocks noChangeAspect="1"/>
            </p:cNvPicPr>
            <p:nvPr/>
          </p:nvPicPr>
          <p:blipFill rotWithShape="1">
            <a:blip r:embed="rId4">
              <a:extLst>
                <a:ext uri="{28A0092B-C50C-407E-A947-70E740481C1C}">
                  <a14:useLocalDpi xmlns:a14="http://schemas.microsoft.com/office/drawing/2010/main" val="0"/>
                </a:ext>
              </a:extLst>
            </a:blip>
            <a:srcRect l="31710" t="19326" r="27399" b="17718"/>
            <a:stretch/>
          </p:blipFill>
          <p:spPr>
            <a:xfrm>
              <a:off x="2960693" y="6762339"/>
              <a:ext cx="6403498" cy="5873069"/>
            </a:xfrm>
            <a:prstGeom prst="hexagon">
              <a:avLst/>
            </a:prstGeom>
            <a:effectLst>
              <a:softEdge rad="127000"/>
            </a:effectLst>
          </p:spPr>
        </p:pic>
      </p:grpSp>
      <p:grpSp>
        <p:nvGrpSpPr>
          <p:cNvPr id="13" name="Group 12">
            <a:extLst>
              <a:ext uri="{FF2B5EF4-FFF2-40B4-BE49-F238E27FC236}">
                <a16:creationId xmlns:a16="http://schemas.microsoft.com/office/drawing/2014/main" id="{D138288C-7016-431B-B89D-836350A83115}"/>
              </a:ext>
            </a:extLst>
          </p:cNvPr>
          <p:cNvGrpSpPr/>
          <p:nvPr/>
        </p:nvGrpSpPr>
        <p:grpSpPr>
          <a:xfrm>
            <a:off x="2063719" y="7665990"/>
            <a:ext cx="3793300" cy="3353629"/>
            <a:chOff x="6569552" y="-453533"/>
            <a:chExt cx="3793300" cy="3353629"/>
          </a:xfrm>
        </p:grpSpPr>
        <p:grpSp>
          <p:nvGrpSpPr>
            <p:cNvPr id="3" name="Group 3"/>
            <p:cNvGrpSpPr/>
            <p:nvPr/>
          </p:nvGrpSpPr>
          <p:grpSpPr>
            <a:xfrm rot="-10800000">
              <a:off x="6569552" y="-453533"/>
              <a:ext cx="3793300" cy="3285016"/>
              <a:chOff x="0" y="0"/>
              <a:chExt cx="3619627" cy="3134614"/>
            </a:xfrm>
          </p:grpSpPr>
          <p:sp>
            <p:nvSpPr>
              <p:cNvPr id="4" name="Freeform 4"/>
              <p:cNvSpPr/>
              <p:nvPr/>
            </p:nvSpPr>
            <p:spPr>
              <a:xfrm>
                <a:off x="0" y="0"/>
                <a:ext cx="3619627" cy="3134614"/>
              </a:xfrm>
              <a:prstGeom prst="hexagon">
                <a:avLst/>
              </a:prstGeom>
              <a:solidFill>
                <a:srgbClr val="004651"/>
              </a:solidFill>
            </p:spPr>
          </p:sp>
        </p:grpSp>
        <p:pic>
          <p:nvPicPr>
            <p:cNvPr id="2050" name="Picture 2">
              <a:extLst>
                <a:ext uri="{FF2B5EF4-FFF2-40B4-BE49-F238E27FC236}">
                  <a16:creationId xmlns:a16="http://schemas.microsoft.com/office/drawing/2014/main" id="{A3D83AD5-B3A1-2069-1CEA-F41F33EC96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9552" y="-437125"/>
              <a:ext cx="3793299" cy="3337221"/>
            </a:xfrm>
            <a:prstGeom prst="hexagon">
              <a:avLst/>
            </a:prstGeom>
            <a:noFill/>
            <a:effectLst>
              <a:softEdge rad="1270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81492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5"/>
          <p:cNvGrpSpPr/>
          <p:nvPr/>
        </p:nvGrpSpPr>
        <p:grpSpPr>
          <a:xfrm>
            <a:off x="16799111" y="2687862"/>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7" name="Group 27"/>
          <p:cNvGrpSpPr/>
          <p:nvPr/>
        </p:nvGrpSpPr>
        <p:grpSpPr>
          <a:xfrm>
            <a:off x="13660090" y="-135282"/>
            <a:ext cx="4201515" cy="3638531"/>
            <a:chOff x="0" y="0"/>
            <a:chExt cx="3619627" cy="3134614"/>
          </a:xfrm>
        </p:grpSpPr>
        <p:sp>
          <p:nvSpPr>
            <p:cNvPr id="28" name="Freeform 2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9" name="Group 29"/>
          <p:cNvGrpSpPr/>
          <p:nvPr/>
        </p:nvGrpSpPr>
        <p:grpSpPr>
          <a:xfrm>
            <a:off x="13243939" y="-956153"/>
            <a:ext cx="2481390" cy="2148895"/>
            <a:chOff x="0" y="0"/>
            <a:chExt cx="3619627" cy="3134614"/>
          </a:xfrm>
        </p:grpSpPr>
        <p:sp>
          <p:nvSpPr>
            <p:cNvPr id="30" name="Freeform 3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31" name="TextBox 30"/>
          <p:cNvSpPr txBox="1"/>
          <p:nvPr/>
        </p:nvSpPr>
        <p:spPr>
          <a:xfrm>
            <a:off x="242186" y="1435509"/>
            <a:ext cx="13374914" cy="769441"/>
          </a:xfrm>
          <a:prstGeom prst="rect">
            <a:avLst/>
          </a:prstGeom>
          <a:solidFill>
            <a:srgbClr val="004651"/>
          </a:solidFill>
        </p:spPr>
        <p:txBody>
          <a:bodyPr wrap="square" rtlCol="0">
            <a:spAutoFit/>
          </a:bodyPr>
          <a:lstStyle/>
          <a:p>
            <a:pPr algn="ctr"/>
            <a:r>
              <a:rPr lang="en-US" sz="4400" dirty="0">
                <a:solidFill>
                  <a:schemeClr val="bg1"/>
                </a:solidFill>
                <a:latin typeface="Times New Roman" panose="02020603050405020304" pitchFamily="18" charset="0"/>
                <a:cs typeface="Times New Roman" panose="02020603050405020304" pitchFamily="18" charset="0"/>
              </a:rPr>
              <a:t>II. GIỚI THIỆU PHÂN ĐOẠN DỰA TRÊN CƯỜNG ĐỘ</a:t>
            </a:r>
          </a:p>
        </p:txBody>
      </p:sp>
      <p:sp>
        <p:nvSpPr>
          <p:cNvPr id="3" name="TextBox 2"/>
          <p:cNvSpPr txBox="1"/>
          <p:nvPr/>
        </p:nvSpPr>
        <p:spPr>
          <a:xfrm>
            <a:off x="643143" y="2455929"/>
            <a:ext cx="12573000" cy="3170099"/>
          </a:xfrm>
          <a:prstGeom prst="rect">
            <a:avLst/>
          </a:prstGeom>
          <a:noFill/>
        </p:spPr>
        <p:txBody>
          <a:bodyPr wrap="square" rtlCol="0">
            <a:spAutoFit/>
          </a:bodyPr>
          <a:lstStyle/>
          <a:p>
            <a:pPr algn="l"/>
            <a:r>
              <a:rPr lang="en-US" sz="4000" b="0" i="0">
                <a:solidFill>
                  <a:srgbClr val="252525"/>
                </a:solidFill>
                <a:effectLst/>
                <a:latin typeface="Roboto" panose="02000000000000000000" pitchFamily="2" charset="0"/>
              </a:rPr>
              <a:t>	</a:t>
            </a:r>
            <a:r>
              <a:rPr lang="vi-VN" sz="4000" b="1" i="0">
                <a:solidFill>
                  <a:srgbClr val="252525"/>
                </a:solidFill>
                <a:effectLst/>
                <a:latin typeface="+mj-lt"/>
              </a:rPr>
              <a:t>P</a:t>
            </a:r>
            <a:r>
              <a:rPr lang="vi-VN" sz="4000" b="0" i="0">
                <a:solidFill>
                  <a:srgbClr val="252525"/>
                </a:solidFill>
                <a:effectLst/>
                <a:latin typeface="Roboto" panose="02000000000000000000" pitchFamily="2" charset="0"/>
              </a:rPr>
              <a:t>hân đoạn dựa trên cường độ là một quá trình chia hình ảnh thành nhiều phân đoạn dựa trên các giá trị cường độ của các pixel của nó.</a:t>
            </a:r>
            <a:r>
              <a:rPr lang="en-US" sz="4000" b="0" i="0">
                <a:solidFill>
                  <a:srgbClr val="252525"/>
                </a:solidFill>
                <a:effectLst/>
                <a:latin typeface="Roboto" panose="02000000000000000000" pitchFamily="2" charset="0"/>
              </a:rPr>
              <a:t> </a:t>
            </a:r>
            <a:r>
              <a:rPr lang="vi-VN" sz="4000" b="1" i="0">
                <a:solidFill>
                  <a:srgbClr val="252525"/>
                </a:solidFill>
                <a:effectLst/>
                <a:latin typeface="+mj-lt"/>
              </a:rPr>
              <a:t>K</a:t>
            </a:r>
            <a:r>
              <a:rPr lang="vi-VN" sz="4000" b="0" i="0">
                <a:solidFill>
                  <a:srgbClr val="252525"/>
                </a:solidFill>
                <a:effectLst/>
                <a:latin typeface="Roboto" panose="02000000000000000000" pitchFamily="2" charset="0"/>
              </a:rPr>
              <a:t>ỹ thuật này được sử dụng rộng rãi trong các ứng dụng xử lý hình ảnh và thị giác máy tính.</a:t>
            </a:r>
          </a:p>
        </p:txBody>
      </p:sp>
      <p:grpSp>
        <p:nvGrpSpPr>
          <p:cNvPr id="12" name="Group 11"/>
          <p:cNvGrpSpPr/>
          <p:nvPr/>
        </p:nvGrpSpPr>
        <p:grpSpPr>
          <a:xfrm>
            <a:off x="762000" y="349810"/>
            <a:ext cx="5553423" cy="842932"/>
            <a:chOff x="914400" y="800100"/>
            <a:chExt cx="5553423" cy="842932"/>
          </a:xfrm>
        </p:grpSpPr>
        <p:pic>
          <p:nvPicPr>
            <p:cNvPr id="13" name="Picture 12">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14" name="TextBox 13"/>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sp>
        <p:nvSpPr>
          <p:cNvPr id="5" name="AutoShape 2" descr="Demonstration of some edge detection operators. The original image is the CT slice in Figure 2.7A. Images A and B show the results of the Sobel and compass edge detectors with color-coded edge directions. Whereas the edge magnitude is very similar, the discrete nature of the edge directions in the compass operator becomes clearly visible. In image C the LoG operator with ct = 3.0 was applied, and zero crossings (edge locations) are marked in red. An apparent double edge appears at the steepest edges. Image D shows a color-coded version of the Frei-Chen operator. Red hues indicate high values (low projection angles) in edge space, with some similarity to the Sobel and compass operators. Blue-green hues indicate high values in line space, most prominent in the vascular structure and the thin traces of the ribs.">
            <a:extLst>
              <a:ext uri="{FF2B5EF4-FFF2-40B4-BE49-F238E27FC236}">
                <a16:creationId xmlns:a16="http://schemas.microsoft.com/office/drawing/2014/main" id="{AFF44343-50B7-45C9-45AC-E57F9ADE6C11}"/>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4" name="Picture 43">
            <a:extLst>
              <a:ext uri="{FF2B5EF4-FFF2-40B4-BE49-F238E27FC236}">
                <a16:creationId xmlns:a16="http://schemas.microsoft.com/office/drawing/2014/main" id="{84AC84B5-2711-770C-0FE9-992A6C940A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0515600" y="5143500"/>
            <a:ext cx="7037230" cy="4899928"/>
          </a:xfrm>
          <a:custGeom>
            <a:avLst/>
            <a:gdLst>
              <a:gd name="connsiteX0" fmla="*/ 0 w 7037230"/>
              <a:gd name="connsiteY0" fmla="*/ 0 h 4899928"/>
              <a:gd name="connsiteX1" fmla="*/ 5538787 w 7037230"/>
              <a:gd name="connsiteY1" fmla="*/ 0 h 4899928"/>
              <a:gd name="connsiteX2" fmla="*/ 7037230 w 7037230"/>
              <a:gd name="connsiteY2" fmla="*/ 1498443 h 4899928"/>
              <a:gd name="connsiteX3" fmla="*/ 7037230 w 7037230"/>
              <a:gd name="connsiteY3" fmla="*/ 4494031 h 4899928"/>
              <a:gd name="connsiteX4" fmla="*/ 6631332 w 7037230"/>
              <a:gd name="connsiteY4" fmla="*/ 4899928 h 4899928"/>
              <a:gd name="connsiteX5" fmla="*/ 1242330 w 7037230"/>
              <a:gd name="connsiteY5" fmla="*/ 4899928 h 4899928"/>
              <a:gd name="connsiteX6" fmla="*/ 0 w 7037230"/>
              <a:gd name="connsiteY6" fmla="*/ 3657597 h 4899928"/>
              <a:gd name="connsiteX7" fmla="*/ 0 w 7037230"/>
              <a:gd name="connsiteY7" fmla="*/ 0 h 489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7230" h="4899928">
                <a:moveTo>
                  <a:pt x="0" y="0"/>
                </a:moveTo>
                <a:lnTo>
                  <a:pt x="5538787" y="0"/>
                </a:lnTo>
                <a:lnTo>
                  <a:pt x="7037230" y="1498443"/>
                </a:lnTo>
                <a:lnTo>
                  <a:pt x="7037230" y="4494031"/>
                </a:lnTo>
                <a:lnTo>
                  <a:pt x="6631332" y="4899928"/>
                </a:lnTo>
                <a:lnTo>
                  <a:pt x="1242330" y="4899928"/>
                </a:lnTo>
                <a:lnTo>
                  <a:pt x="0" y="3657597"/>
                </a:lnTo>
                <a:lnTo>
                  <a:pt x="0" y="0"/>
                </a:lnTo>
                <a:close/>
              </a:path>
            </a:pathLst>
          </a:custGeom>
          <a:effectLst>
            <a:softEdge rad="63500"/>
          </a:effectLst>
        </p:spPr>
      </p:pic>
      <p:pic>
        <p:nvPicPr>
          <p:cNvPr id="39" name="Picture 38">
            <a:extLst>
              <a:ext uri="{FF2B5EF4-FFF2-40B4-BE49-F238E27FC236}">
                <a16:creationId xmlns:a16="http://schemas.microsoft.com/office/drawing/2014/main" id="{56179C04-C0F3-965E-F755-6A8CCBD2F1B7}"/>
              </a:ext>
            </a:extLst>
          </p:cNvPr>
          <p:cNvPicPr>
            <a:picLocks noChangeAspect="1"/>
          </p:cNvPicPr>
          <p:nvPr/>
        </p:nvPicPr>
        <p:blipFill>
          <a:blip r:embed="rId3">
            <a:extLst>
              <a:ext uri="{28A0092B-C50C-407E-A947-70E740481C1C}">
                <a14:useLocalDpi xmlns:a14="http://schemas.microsoft.com/office/drawing/2010/main" val="0"/>
              </a:ext>
            </a:extLst>
          </a:blip>
          <a:srcRect l="94232" t="91716"/>
          <a:stretch>
            <a:fillRect/>
          </a:stretch>
        </p:blipFill>
        <p:spPr>
          <a:xfrm>
            <a:off x="17146932" y="9637532"/>
            <a:ext cx="405898" cy="405897"/>
          </a:xfrm>
          <a:custGeom>
            <a:avLst/>
            <a:gdLst>
              <a:gd name="connsiteX0" fmla="*/ 405898 w 405898"/>
              <a:gd name="connsiteY0" fmla="*/ 0 h 405897"/>
              <a:gd name="connsiteX1" fmla="*/ 405898 w 405898"/>
              <a:gd name="connsiteY1" fmla="*/ 405897 h 405897"/>
              <a:gd name="connsiteX2" fmla="*/ 0 w 405898"/>
              <a:gd name="connsiteY2" fmla="*/ 405897 h 405897"/>
              <a:gd name="connsiteX3" fmla="*/ 405898 w 405898"/>
              <a:gd name="connsiteY3" fmla="*/ 0 h 405897"/>
            </a:gdLst>
            <a:ahLst/>
            <a:cxnLst>
              <a:cxn ang="0">
                <a:pos x="connsiteX0" y="connsiteY0"/>
              </a:cxn>
              <a:cxn ang="0">
                <a:pos x="connsiteX1" y="connsiteY1"/>
              </a:cxn>
              <a:cxn ang="0">
                <a:pos x="connsiteX2" y="connsiteY2"/>
              </a:cxn>
              <a:cxn ang="0">
                <a:pos x="connsiteX3" y="connsiteY3"/>
              </a:cxn>
            </a:cxnLst>
            <a:rect l="l" t="t" r="r" b="b"/>
            <a:pathLst>
              <a:path w="405898" h="405897">
                <a:moveTo>
                  <a:pt x="405898" y="0"/>
                </a:moveTo>
                <a:lnTo>
                  <a:pt x="405898" y="405897"/>
                </a:lnTo>
                <a:lnTo>
                  <a:pt x="0" y="405897"/>
                </a:lnTo>
                <a:lnTo>
                  <a:pt x="405898" y="0"/>
                </a:lnTo>
                <a:close/>
              </a:path>
            </a:pathLst>
          </a:custGeom>
          <a:effectLst>
            <a:softEdge rad="127000"/>
          </a:effectLst>
        </p:spPr>
      </p:pic>
      <p:pic>
        <p:nvPicPr>
          <p:cNvPr id="50" name="Picture 49">
            <a:extLst>
              <a:ext uri="{FF2B5EF4-FFF2-40B4-BE49-F238E27FC236}">
                <a16:creationId xmlns:a16="http://schemas.microsoft.com/office/drawing/2014/main" id="{36D0C131-65FC-053F-FB63-254196B00866}"/>
              </a:ext>
            </a:extLst>
          </p:cNvPr>
          <p:cNvPicPr>
            <a:picLocks noChangeAspect="1"/>
          </p:cNvPicPr>
          <p:nvPr/>
        </p:nvPicPr>
        <p:blipFill>
          <a:blip r:embed="rId4"/>
          <a:srcRect/>
          <a:stretch>
            <a:fillRect/>
          </a:stretch>
        </p:blipFill>
        <p:spPr>
          <a:xfrm>
            <a:off x="3285116" y="6051896"/>
            <a:ext cx="7230484" cy="3991532"/>
          </a:xfrm>
          <a:custGeom>
            <a:avLst/>
            <a:gdLst>
              <a:gd name="connsiteX0" fmla="*/ 0 w 7230484"/>
              <a:gd name="connsiteY0" fmla="*/ 0 h 3991532"/>
              <a:gd name="connsiteX1" fmla="*/ 6413655 w 7230484"/>
              <a:gd name="connsiteY1" fmla="*/ 0 h 3991532"/>
              <a:gd name="connsiteX2" fmla="*/ 7230484 w 7230484"/>
              <a:gd name="connsiteY2" fmla="*/ 816829 h 3991532"/>
              <a:gd name="connsiteX3" fmla="*/ 7230484 w 7230484"/>
              <a:gd name="connsiteY3" fmla="*/ 3991532 h 3991532"/>
              <a:gd name="connsiteX4" fmla="*/ 596335 w 7230484"/>
              <a:gd name="connsiteY4" fmla="*/ 3991532 h 3991532"/>
              <a:gd name="connsiteX5" fmla="*/ 0 w 7230484"/>
              <a:gd name="connsiteY5" fmla="*/ 3395198 h 3991532"/>
              <a:gd name="connsiteX6" fmla="*/ 0 w 7230484"/>
              <a:gd name="connsiteY6" fmla="*/ 0 h 399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0484" h="3991532">
                <a:moveTo>
                  <a:pt x="0" y="0"/>
                </a:moveTo>
                <a:lnTo>
                  <a:pt x="6413655" y="0"/>
                </a:lnTo>
                <a:lnTo>
                  <a:pt x="7230484" y="816829"/>
                </a:lnTo>
                <a:lnTo>
                  <a:pt x="7230484" y="3991532"/>
                </a:lnTo>
                <a:lnTo>
                  <a:pt x="596335" y="3991532"/>
                </a:lnTo>
                <a:lnTo>
                  <a:pt x="0" y="3395198"/>
                </a:lnTo>
                <a:lnTo>
                  <a:pt x="0" y="0"/>
                </a:lnTo>
                <a:close/>
              </a:path>
            </a:pathLst>
          </a:custGeom>
          <a:effectLst>
            <a:softEdge rad="127000"/>
          </a:effectLst>
        </p:spPr>
      </p:pic>
    </p:spTree>
    <p:extLst>
      <p:ext uri="{BB962C8B-B14F-4D97-AF65-F5344CB8AC3E}">
        <p14:creationId xmlns:p14="http://schemas.microsoft.com/office/powerpoint/2010/main" val="4255314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5340443" y="5080610"/>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3030200" y="342900"/>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5" name="Group 14"/>
          <p:cNvGrpSpPr/>
          <p:nvPr/>
        </p:nvGrpSpPr>
        <p:grpSpPr>
          <a:xfrm>
            <a:off x="902661" y="707395"/>
            <a:ext cx="5553423" cy="842932"/>
            <a:chOff x="914400" y="800100"/>
            <a:chExt cx="5553423" cy="842932"/>
          </a:xfrm>
        </p:grpSpPr>
        <p:pic>
          <p:nvPicPr>
            <p:cNvPr id="16" name="Picture 15">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17" name="TextBox 16"/>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sp>
        <p:nvSpPr>
          <p:cNvPr id="12" name="TextBox 15"/>
          <p:cNvSpPr txBox="1"/>
          <p:nvPr/>
        </p:nvSpPr>
        <p:spPr>
          <a:xfrm>
            <a:off x="605819" y="1631311"/>
            <a:ext cx="10997355" cy="830997"/>
          </a:xfrm>
          <a:prstGeom prst="rect">
            <a:avLst/>
          </a:prstGeom>
          <a:solidFill>
            <a:srgbClr val="004651"/>
          </a:solidFill>
        </p:spPr>
        <p:txBody>
          <a:bodyPr wrap="square" lIns="0" tIns="0" rIns="0" bIns="0" rtlCol="0" anchor="t">
            <a:spAutoFit/>
          </a:bodyPr>
          <a:lstStyle/>
          <a:p>
            <a:pPr algn="ctr"/>
            <a:r>
              <a:rPr lang="en-US" sz="4800" dirty="0">
                <a:solidFill>
                  <a:schemeClr val="bg1"/>
                </a:solidFill>
                <a:latin typeface="Times New Roman" panose="02020603050405020304" pitchFamily="18" charset="0"/>
                <a:cs typeface="Times New Roman" panose="02020603050405020304" pitchFamily="18" charset="0"/>
              </a:rPr>
              <a:t>III. CÁC </a:t>
            </a:r>
            <a:r>
              <a:rPr lang="en-US" sz="5400" dirty="0">
                <a:solidFill>
                  <a:schemeClr val="bg1"/>
                </a:solidFill>
                <a:latin typeface="Times New Roman" panose="02020603050405020304" pitchFamily="18" charset="0"/>
                <a:cs typeface="Times New Roman" panose="02020603050405020304" pitchFamily="18" charset="0"/>
              </a:rPr>
              <a:t>PHƯƠNG</a:t>
            </a:r>
            <a:r>
              <a:rPr lang="en-US" sz="4800" dirty="0">
                <a:solidFill>
                  <a:schemeClr val="bg1"/>
                </a:solidFill>
                <a:latin typeface="Times New Roman" panose="02020603050405020304" pitchFamily="18" charset="0"/>
                <a:cs typeface="Times New Roman" panose="02020603050405020304" pitchFamily="18" charset="0"/>
              </a:rPr>
              <a:t> PHÁP PHÂN ĐOẠN</a:t>
            </a:r>
          </a:p>
        </p:txBody>
      </p:sp>
      <p:sp>
        <p:nvSpPr>
          <p:cNvPr id="20" name="TextBox 19"/>
          <p:cNvSpPr txBox="1"/>
          <p:nvPr/>
        </p:nvSpPr>
        <p:spPr>
          <a:xfrm>
            <a:off x="11367711" y="6221033"/>
            <a:ext cx="6300696"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4. </a:t>
            </a:r>
            <a:r>
              <a:rPr lang="en-US" sz="3200" dirty="0" err="1">
                <a:latin typeface="Times New Roman" panose="02020603050405020304" pitchFamily="18" charset="0"/>
                <a:cs typeface="Times New Roman" panose="02020603050405020304" pitchFamily="18" charset="0"/>
              </a:rPr>
              <a:t>Phân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ngưỡng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cục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bộ</a:t>
            </a:r>
            <a:endParaRPr lang="en-US" sz="3200" dirty="0">
              <a:latin typeface="Times New Roman" panose="02020603050405020304" pitchFamily="18" charset="0"/>
              <a:cs typeface="Times New Roman" panose="02020603050405020304" pitchFamily="18" charset="0"/>
            </a:endParaRPr>
          </a:p>
        </p:txBody>
      </p:sp>
      <p:grpSp>
        <p:nvGrpSpPr>
          <p:cNvPr id="23" name="Group 2"/>
          <p:cNvGrpSpPr/>
          <p:nvPr/>
        </p:nvGrpSpPr>
        <p:grpSpPr>
          <a:xfrm>
            <a:off x="10327824" y="1550327"/>
            <a:ext cx="7289363" cy="6312623"/>
            <a:chOff x="0" y="0"/>
            <a:chExt cx="3619627" cy="3134614"/>
          </a:xfrm>
          <a:solidFill>
            <a:srgbClr val="A4E473"/>
          </a:solidFill>
        </p:grpSpPr>
        <p:sp>
          <p:nvSpPr>
            <p:cNvPr id="24"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grpFill/>
          </p:spPr>
        </p:sp>
      </p:grpSp>
      <p:grpSp>
        <p:nvGrpSpPr>
          <p:cNvPr id="34" name="Group 33">
            <a:extLst>
              <a:ext uri="{FF2B5EF4-FFF2-40B4-BE49-F238E27FC236}">
                <a16:creationId xmlns:a16="http://schemas.microsoft.com/office/drawing/2014/main" id="{2C9711F7-8D6D-48CE-51D1-1A6B7D21BCCB}"/>
              </a:ext>
            </a:extLst>
          </p:cNvPr>
          <p:cNvGrpSpPr/>
          <p:nvPr/>
        </p:nvGrpSpPr>
        <p:grpSpPr>
          <a:xfrm>
            <a:off x="1133311" y="2780092"/>
            <a:ext cx="8620289" cy="7320131"/>
            <a:chOff x="1604871" y="2589064"/>
            <a:chExt cx="7556189" cy="7320131"/>
          </a:xfrm>
        </p:grpSpPr>
        <p:sp>
          <p:nvSpPr>
            <p:cNvPr id="26" name="Freeform: Shape 25">
              <a:extLst>
                <a:ext uri="{FF2B5EF4-FFF2-40B4-BE49-F238E27FC236}">
                  <a16:creationId xmlns:a16="http://schemas.microsoft.com/office/drawing/2014/main" id="{8CE5A273-27E2-9222-BF9D-70C4EAA33751}"/>
                </a:ext>
              </a:extLst>
            </p:cNvPr>
            <p:cNvSpPr/>
            <p:nvPr/>
          </p:nvSpPr>
          <p:spPr>
            <a:xfrm>
              <a:off x="1993051" y="2589064"/>
              <a:ext cx="7168009" cy="1077219"/>
            </a:xfrm>
            <a:custGeom>
              <a:avLst/>
              <a:gdLst>
                <a:gd name="connsiteX0" fmla="*/ 0 w 7168009"/>
                <a:gd name="connsiteY0" fmla="*/ 0 h 1077219"/>
                <a:gd name="connsiteX1" fmla="*/ 6629400 w 7168009"/>
                <a:gd name="connsiteY1" fmla="*/ 0 h 1077219"/>
                <a:gd name="connsiteX2" fmla="*/ 6629400 w 7168009"/>
                <a:gd name="connsiteY2" fmla="*/ 1 h 1077219"/>
                <a:gd name="connsiteX3" fmla="*/ 7168009 w 7168009"/>
                <a:gd name="connsiteY3" fmla="*/ 538610 h 1077219"/>
                <a:gd name="connsiteX4" fmla="*/ 6629400 w 7168009"/>
                <a:gd name="connsiteY4" fmla="*/ 1077219 h 1077219"/>
                <a:gd name="connsiteX5" fmla="*/ 6629390 w 7168009"/>
                <a:gd name="connsiteY5" fmla="*/ 1077218 h 1077219"/>
                <a:gd name="connsiteX6" fmla="*/ 0 w 7168009"/>
                <a:gd name="connsiteY6" fmla="*/ 1077218 h 10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8009" h="1077219">
                  <a:moveTo>
                    <a:pt x="0" y="0"/>
                  </a:moveTo>
                  <a:lnTo>
                    <a:pt x="6629400" y="0"/>
                  </a:lnTo>
                  <a:lnTo>
                    <a:pt x="6629400" y="1"/>
                  </a:lnTo>
                  <a:cubicBezTo>
                    <a:pt x="6926866" y="1"/>
                    <a:pt x="7168009" y="241144"/>
                    <a:pt x="7168009" y="538610"/>
                  </a:cubicBezTo>
                  <a:cubicBezTo>
                    <a:pt x="7168009" y="836076"/>
                    <a:pt x="6926866" y="1077219"/>
                    <a:pt x="6629400" y="1077219"/>
                  </a:cubicBezTo>
                  <a:lnTo>
                    <a:pt x="6629390" y="1077218"/>
                  </a:lnTo>
                  <a:lnTo>
                    <a:pt x="0" y="1077218"/>
                  </a:lnTo>
                  <a:close/>
                </a:path>
              </a:pathLst>
            </a:custGeom>
            <a:solidFill>
              <a:srgbClr val="0046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4400">
                  <a:latin typeface="Times New Roman" panose="02020603050405020304" pitchFamily="18" charset="0"/>
                  <a:cs typeface="Times New Roman" panose="02020603050405020304" pitchFamily="18" charset="0"/>
                </a:rPr>
                <a:t>1. Phân ngưỡng ảnh</a:t>
              </a:r>
            </a:p>
          </p:txBody>
        </p:sp>
        <p:sp>
          <p:nvSpPr>
            <p:cNvPr id="28" name="Freeform: Shape 27">
              <a:extLst>
                <a:ext uri="{FF2B5EF4-FFF2-40B4-BE49-F238E27FC236}">
                  <a16:creationId xmlns:a16="http://schemas.microsoft.com/office/drawing/2014/main" id="{8BE682F8-D79E-6385-2DB6-4AB8A22A5624}"/>
                </a:ext>
              </a:extLst>
            </p:cNvPr>
            <p:cNvSpPr/>
            <p:nvPr/>
          </p:nvSpPr>
          <p:spPr>
            <a:xfrm>
              <a:off x="1993049" y="8831976"/>
              <a:ext cx="7168009" cy="1077219"/>
            </a:xfrm>
            <a:custGeom>
              <a:avLst/>
              <a:gdLst>
                <a:gd name="connsiteX0" fmla="*/ 0 w 7168009"/>
                <a:gd name="connsiteY0" fmla="*/ 0 h 1077219"/>
                <a:gd name="connsiteX1" fmla="*/ 6629400 w 7168009"/>
                <a:gd name="connsiteY1" fmla="*/ 0 h 1077219"/>
                <a:gd name="connsiteX2" fmla="*/ 6629400 w 7168009"/>
                <a:gd name="connsiteY2" fmla="*/ 1 h 1077219"/>
                <a:gd name="connsiteX3" fmla="*/ 7168009 w 7168009"/>
                <a:gd name="connsiteY3" fmla="*/ 538610 h 1077219"/>
                <a:gd name="connsiteX4" fmla="*/ 6629400 w 7168009"/>
                <a:gd name="connsiteY4" fmla="*/ 1077219 h 1077219"/>
                <a:gd name="connsiteX5" fmla="*/ 6629390 w 7168009"/>
                <a:gd name="connsiteY5" fmla="*/ 1077218 h 1077219"/>
                <a:gd name="connsiteX6" fmla="*/ 0 w 7168009"/>
                <a:gd name="connsiteY6" fmla="*/ 1077218 h 10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8009" h="1077219">
                  <a:moveTo>
                    <a:pt x="0" y="0"/>
                  </a:moveTo>
                  <a:lnTo>
                    <a:pt x="6629400" y="0"/>
                  </a:lnTo>
                  <a:lnTo>
                    <a:pt x="6629400" y="1"/>
                  </a:lnTo>
                  <a:cubicBezTo>
                    <a:pt x="6926866" y="1"/>
                    <a:pt x="7168009" y="241144"/>
                    <a:pt x="7168009" y="538610"/>
                  </a:cubicBezTo>
                  <a:cubicBezTo>
                    <a:pt x="7168009" y="836076"/>
                    <a:pt x="6926866" y="1077219"/>
                    <a:pt x="6629400" y="1077219"/>
                  </a:cubicBezTo>
                  <a:lnTo>
                    <a:pt x="6629390" y="1077218"/>
                  </a:lnTo>
                  <a:lnTo>
                    <a:pt x="0" y="1077218"/>
                  </a:lnTo>
                  <a:close/>
                </a:path>
              </a:pathLst>
            </a:custGeom>
            <a:solidFill>
              <a:srgbClr val="0046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4400">
                  <a:latin typeface="Times New Roman" panose="02020603050405020304" pitchFamily="18" charset="0"/>
                  <a:cs typeface="Times New Roman" panose="02020603050405020304" pitchFamily="18" charset="0"/>
                </a:rPr>
                <a:t>6.Các thách thức &amp; ph</a:t>
              </a:r>
              <a:r>
                <a:rPr lang="vi-VN" sz="4400">
                  <a:latin typeface="Times New Roman" panose="02020603050405020304" pitchFamily="18" charset="0"/>
                  <a:cs typeface="Times New Roman" panose="02020603050405020304" pitchFamily="18" charset="0"/>
                </a:rPr>
                <a:t>ư</a:t>
              </a:r>
              <a:r>
                <a:rPr lang="en-US" sz="4400">
                  <a:latin typeface="Times New Roman" panose="02020603050405020304" pitchFamily="18" charset="0"/>
                  <a:cs typeface="Times New Roman" panose="02020603050405020304" pitchFamily="18" charset="0"/>
                </a:rPr>
                <a:t>ơng h</a:t>
              </a:r>
              <a:r>
                <a:rPr lang="vi-VN" sz="4400">
                  <a:latin typeface="Times New Roman" panose="02020603050405020304" pitchFamily="18" charset="0"/>
                  <a:cs typeface="Times New Roman" panose="02020603050405020304" pitchFamily="18" charset="0"/>
                </a:rPr>
                <a:t>ư</a:t>
              </a:r>
              <a:r>
                <a:rPr lang="en-US" sz="4400">
                  <a:latin typeface="Times New Roman" panose="02020603050405020304" pitchFamily="18" charset="0"/>
                  <a:cs typeface="Times New Roman" panose="02020603050405020304" pitchFamily="18" charset="0"/>
                </a:rPr>
                <a:t>ớng</a:t>
              </a:r>
            </a:p>
          </p:txBody>
        </p:sp>
        <p:sp>
          <p:nvSpPr>
            <p:cNvPr id="29" name="Freeform: Shape 28">
              <a:extLst>
                <a:ext uri="{FF2B5EF4-FFF2-40B4-BE49-F238E27FC236}">
                  <a16:creationId xmlns:a16="http://schemas.microsoft.com/office/drawing/2014/main" id="{AB3A11C1-412B-3DFA-D213-24D71C3EC55C}"/>
                </a:ext>
              </a:extLst>
            </p:cNvPr>
            <p:cNvSpPr/>
            <p:nvPr/>
          </p:nvSpPr>
          <p:spPr>
            <a:xfrm>
              <a:off x="1993049" y="7578470"/>
              <a:ext cx="7168009" cy="1077219"/>
            </a:xfrm>
            <a:custGeom>
              <a:avLst/>
              <a:gdLst>
                <a:gd name="connsiteX0" fmla="*/ 0 w 7168009"/>
                <a:gd name="connsiteY0" fmla="*/ 0 h 1077219"/>
                <a:gd name="connsiteX1" fmla="*/ 6629400 w 7168009"/>
                <a:gd name="connsiteY1" fmla="*/ 0 h 1077219"/>
                <a:gd name="connsiteX2" fmla="*/ 6629400 w 7168009"/>
                <a:gd name="connsiteY2" fmla="*/ 1 h 1077219"/>
                <a:gd name="connsiteX3" fmla="*/ 7168009 w 7168009"/>
                <a:gd name="connsiteY3" fmla="*/ 538610 h 1077219"/>
                <a:gd name="connsiteX4" fmla="*/ 6629400 w 7168009"/>
                <a:gd name="connsiteY4" fmla="*/ 1077219 h 1077219"/>
                <a:gd name="connsiteX5" fmla="*/ 6629390 w 7168009"/>
                <a:gd name="connsiteY5" fmla="*/ 1077218 h 1077219"/>
                <a:gd name="connsiteX6" fmla="*/ 0 w 7168009"/>
                <a:gd name="connsiteY6" fmla="*/ 1077218 h 10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8009" h="1077219">
                  <a:moveTo>
                    <a:pt x="0" y="0"/>
                  </a:moveTo>
                  <a:lnTo>
                    <a:pt x="6629400" y="0"/>
                  </a:lnTo>
                  <a:lnTo>
                    <a:pt x="6629400" y="1"/>
                  </a:lnTo>
                  <a:cubicBezTo>
                    <a:pt x="6926866" y="1"/>
                    <a:pt x="7168009" y="241144"/>
                    <a:pt x="7168009" y="538610"/>
                  </a:cubicBezTo>
                  <a:cubicBezTo>
                    <a:pt x="7168009" y="836076"/>
                    <a:pt x="6926866" y="1077219"/>
                    <a:pt x="6629400" y="1077219"/>
                  </a:cubicBezTo>
                  <a:lnTo>
                    <a:pt x="6629390" y="1077218"/>
                  </a:lnTo>
                  <a:lnTo>
                    <a:pt x="0" y="1077218"/>
                  </a:lnTo>
                  <a:close/>
                </a:path>
              </a:pathLst>
            </a:custGeom>
            <a:solidFill>
              <a:srgbClr val="0046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4400">
                  <a:latin typeface="Times New Roman" panose="02020603050405020304" pitchFamily="18" charset="0"/>
                  <a:cs typeface="Times New Roman" panose="02020603050405020304" pitchFamily="18" charset="0"/>
                </a:rPr>
                <a:t>5. Phân ngưỡng toàn cục</a:t>
              </a:r>
              <a:endParaRPr lang="en-US" sz="4400" dirty="0">
                <a:latin typeface="Times New Roman" panose="02020603050405020304" pitchFamily="18" charset="0"/>
                <a:cs typeface="Times New Roman" panose="02020603050405020304" pitchFamily="18" charset="0"/>
              </a:endParaRPr>
            </a:p>
          </p:txBody>
        </p:sp>
        <p:sp>
          <p:nvSpPr>
            <p:cNvPr id="30" name="Freeform: Shape 29">
              <a:extLst>
                <a:ext uri="{FF2B5EF4-FFF2-40B4-BE49-F238E27FC236}">
                  <a16:creationId xmlns:a16="http://schemas.microsoft.com/office/drawing/2014/main" id="{419D7722-C152-8D74-4071-EDDC9ECB06F4}"/>
                </a:ext>
              </a:extLst>
            </p:cNvPr>
            <p:cNvSpPr/>
            <p:nvPr/>
          </p:nvSpPr>
          <p:spPr>
            <a:xfrm>
              <a:off x="1993049" y="6333170"/>
              <a:ext cx="7168009" cy="1077219"/>
            </a:xfrm>
            <a:custGeom>
              <a:avLst/>
              <a:gdLst>
                <a:gd name="connsiteX0" fmla="*/ 0 w 7168009"/>
                <a:gd name="connsiteY0" fmla="*/ 0 h 1077219"/>
                <a:gd name="connsiteX1" fmla="*/ 6629400 w 7168009"/>
                <a:gd name="connsiteY1" fmla="*/ 0 h 1077219"/>
                <a:gd name="connsiteX2" fmla="*/ 6629400 w 7168009"/>
                <a:gd name="connsiteY2" fmla="*/ 1 h 1077219"/>
                <a:gd name="connsiteX3" fmla="*/ 7168009 w 7168009"/>
                <a:gd name="connsiteY3" fmla="*/ 538610 h 1077219"/>
                <a:gd name="connsiteX4" fmla="*/ 6629400 w 7168009"/>
                <a:gd name="connsiteY4" fmla="*/ 1077219 h 1077219"/>
                <a:gd name="connsiteX5" fmla="*/ 6629390 w 7168009"/>
                <a:gd name="connsiteY5" fmla="*/ 1077218 h 1077219"/>
                <a:gd name="connsiteX6" fmla="*/ 0 w 7168009"/>
                <a:gd name="connsiteY6" fmla="*/ 1077218 h 10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8009" h="1077219">
                  <a:moveTo>
                    <a:pt x="0" y="0"/>
                  </a:moveTo>
                  <a:lnTo>
                    <a:pt x="6629400" y="0"/>
                  </a:lnTo>
                  <a:lnTo>
                    <a:pt x="6629400" y="1"/>
                  </a:lnTo>
                  <a:cubicBezTo>
                    <a:pt x="6926866" y="1"/>
                    <a:pt x="7168009" y="241144"/>
                    <a:pt x="7168009" y="538610"/>
                  </a:cubicBezTo>
                  <a:cubicBezTo>
                    <a:pt x="7168009" y="836076"/>
                    <a:pt x="6926866" y="1077219"/>
                    <a:pt x="6629400" y="1077219"/>
                  </a:cubicBezTo>
                  <a:lnTo>
                    <a:pt x="6629390" y="1077218"/>
                  </a:lnTo>
                  <a:lnTo>
                    <a:pt x="0" y="1077218"/>
                  </a:lnTo>
                  <a:close/>
                </a:path>
              </a:pathLst>
            </a:custGeom>
            <a:solidFill>
              <a:srgbClr val="0046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4400">
                  <a:latin typeface="Times New Roman" panose="02020603050405020304" pitchFamily="18" charset="0"/>
                  <a:cs typeface="Times New Roman" panose="02020603050405020304" pitchFamily="18" charset="0"/>
                </a:rPr>
                <a:t>4. Phân ngưỡng cục bộ</a:t>
              </a:r>
            </a:p>
          </p:txBody>
        </p:sp>
        <p:sp>
          <p:nvSpPr>
            <p:cNvPr id="31" name="Freeform: Shape 30">
              <a:extLst>
                <a:ext uri="{FF2B5EF4-FFF2-40B4-BE49-F238E27FC236}">
                  <a16:creationId xmlns:a16="http://schemas.microsoft.com/office/drawing/2014/main" id="{61D660EE-56FA-3B52-B0CC-C625F8D01B00}"/>
                </a:ext>
              </a:extLst>
            </p:cNvPr>
            <p:cNvSpPr/>
            <p:nvPr/>
          </p:nvSpPr>
          <p:spPr>
            <a:xfrm>
              <a:off x="1993050" y="5087870"/>
              <a:ext cx="7168009" cy="1077219"/>
            </a:xfrm>
            <a:custGeom>
              <a:avLst/>
              <a:gdLst>
                <a:gd name="connsiteX0" fmla="*/ 0 w 7168009"/>
                <a:gd name="connsiteY0" fmla="*/ 0 h 1077219"/>
                <a:gd name="connsiteX1" fmla="*/ 6629400 w 7168009"/>
                <a:gd name="connsiteY1" fmla="*/ 0 h 1077219"/>
                <a:gd name="connsiteX2" fmla="*/ 6629400 w 7168009"/>
                <a:gd name="connsiteY2" fmla="*/ 1 h 1077219"/>
                <a:gd name="connsiteX3" fmla="*/ 7168009 w 7168009"/>
                <a:gd name="connsiteY3" fmla="*/ 538610 h 1077219"/>
                <a:gd name="connsiteX4" fmla="*/ 6629400 w 7168009"/>
                <a:gd name="connsiteY4" fmla="*/ 1077219 h 1077219"/>
                <a:gd name="connsiteX5" fmla="*/ 6629390 w 7168009"/>
                <a:gd name="connsiteY5" fmla="*/ 1077218 h 1077219"/>
                <a:gd name="connsiteX6" fmla="*/ 0 w 7168009"/>
                <a:gd name="connsiteY6" fmla="*/ 1077218 h 10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8009" h="1077219">
                  <a:moveTo>
                    <a:pt x="0" y="0"/>
                  </a:moveTo>
                  <a:lnTo>
                    <a:pt x="6629400" y="0"/>
                  </a:lnTo>
                  <a:lnTo>
                    <a:pt x="6629400" y="1"/>
                  </a:lnTo>
                  <a:cubicBezTo>
                    <a:pt x="6926866" y="1"/>
                    <a:pt x="7168009" y="241144"/>
                    <a:pt x="7168009" y="538610"/>
                  </a:cubicBezTo>
                  <a:cubicBezTo>
                    <a:pt x="7168009" y="836076"/>
                    <a:pt x="6926866" y="1077219"/>
                    <a:pt x="6629400" y="1077219"/>
                  </a:cubicBezTo>
                  <a:lnTo>
                    <a:pt x="6629390" y="1077218"/>
                  </a:lnTo>
                  <a:lnTo>
                    <a:pt x="0" y="1077218"/>
                  </a:lnTo>
                  <a:close/>
                </a:path>
              </a:pathLst>
            </a:custGeom>
            <a:solidFill>
              <a:srgbClr val="0046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4400">
                  <a:latin typeface="Times New Roman" panose="02020603050405020304" pitchFamily="18" charset="0"/>
                  <a:cs typeface="Times New Roman" panose="02020603050405020304" pitchFamily="18" charset="0"/>
                </a:rPr>
                <a:t>3. Ngưỡng kép</a:t>
              </a:r>
              <a:endParaRPr lang="en-US" sz="4400" dirty="0">
                <a:latin typeface="Times New Roman" panose="02020603050405020304" pitchFamily="18" charset="0"/>
                <a:cs typeface="Times New Roman" panose="02020603050405020304" pitchFamily="18" charset="0"/>
              </a:endParaRPr>
            </a:p>
          </p:txBody>
        </p:sp>
        <p:sp>
          <p:nvSpPr>
            <p:cNvPr id="32" name="Freeform: Shape 31">
              <a:extLst>
                <a:ext uri="{FF2B5EF4-FFF2-40B4-BE49-F238E27FC236}">
                  <a16:creationId xmlns:a16="http://schemas.microsoft.com/office/drawing/2014/main" id="{20B32D36-0F64-53CB-6597-236E9FAD3EF5}"/>
                </a:ext>
              </a:extLst>
            </p:cNvPr>
            <p:cNvSpPr/>
            <p:nvPr/>
          </p:nvSpPr>
          <p:spPr>
            <a:xfrm>
              <a:off x="1993051" y="3838467"/>
              <a:ext cx="7168009" cy="1077219"/>
            </a:xfrm>
            <a:custGeom>
              <a:avLst/>
              <a:gdLst>
                <a:gd name="connsiteX0" fmla="*/ 0 w 7168009"/>
                <a:gd name="connsiteY0" fmla="*/ 0 h 1077219"/>
                <a:gd name="connsiteX1" fmla="*/ 6629400 w 7168009"/>
                <a:gd name="connsiteY1" fmla="*/ 0 h 1077219"/>
                <a:gd name="connsiteX2" fmla="*/ 6629400 w 7168009"/>
                <a:gd name="connsiteY2" fmla="*/ 1 h 1077219"/>
                <a:gd name="connsiteX3" fmla="*/ 7168009 w 7168009"/>
                <a:gd name="connsiteY3" fmla="*/ 538610 h 1077219"/>
                <a:gd name="connsiteX4" fmla="*/ 6629400 w 7168009"/>
                <a:gd name="connsiteY4" fmla="*/ 1077219 h 1077219"/>
                <a:gd name="connsiteX5" fmla="*/ 6629390 w 7168009"/>
                <a:gd name="connsiteY5" fmla="*/ 1077218 h 1077219"/>
                <a:gd name="connsiteX6" fmla="*/ 0 w 7168009"/>
                <a:gd name="connsiteY6" fmla="*/ 1077218 h 10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8009" h="1077219">
                  <a:moveTo>
                    <a:pt x="0" y="0"/>
                  </a:moveTo>
                  <a:lnTo>
                    <a:pt x="6629400" y="0"/>
                  </a:lnTo>
                  <a:lnTo>
                    <a:pt x="6629400" y="1"/>
                  </a:lnTo>
                  <a:cubicBezTo>
                    <a:pt x="6926866" y="1"/>
                    <a:pt x="7168009" y="241144"/>
                    <a:pt x="7168009" y="538610"/>
                  </a:cubicBezTo>
                  <a:cubicBezTo>
                    <a:pt x="7168009" y="836076"/>
                    <a:pt x="6926866" y="1077219"/>
                    <a:pt x="6629400" y="1077219"/>
                  </a:cubicBezTo>
                  <a:lnTo>
                    <a:pt x="6629390" y="1077218"/>
                  </a:lnTo>
                  <a:lnTo>
                    <a:pt x="0" y="1077218"/>
                  </a:lnTo>
                  <a:close/>
                </a:path>
              </a:pathLst>
            </a:custGeom>
            <a:solidFill>
              <a:srgbClr val="0046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4400">
                  <a:latin typeface="Times New Roman" panose="02020603050405020304" pitchFamily="18" charset="0"/>
                  <a:cs typeface="Times New Roman" panose="02020603050405020304" pitchFamily="18" charset="0"/>
                </a:rPr>
                <a:t>2. Ngưỡng đơn</a:t>
              </a:r>
              <a:endParaRPr lang="en-US" sz="4400" dirty="0">
                <a:latin typeface="Times New Roman" panose="02020603050405020304" pitchFamily="18" charset="0"/>
                <a:cs typeface="Times New Roman" panose="02020603050405020304" pitchFamily="18" charset="0"/>
              </a:endParaRPr>
            </a:p>
          </p:txBody>
        </p:sp>
        <p:sp>
          <p:nvSpPr>
            <p:cNvPr id="33" name="Rectangle 32">
              <a:extLst>
                <a:ext uri="{FF2B5EF4-FFF2-40B4-BE49-F238E27FC236}">
                  <a16:creationId xmlns:a16="http://schemas.microsoft.com/office/drawing/2014/main" id="{D876A029-F0F0-A9F7-737E-671ED359E48D}"/>
                </a:ext>
              </a:extLst>
            </p:cNvPr>
            <p:cNvSpPr/>
            <p:nvPr/>
          </p:nvSpPr>
          <p:spPr>
            <a:xfrm>
              <a:off x="1604871" y="2589064"/>
              <a:ext cx="388177" cy="7320131"/>
            </a:xfrm>
            <a:prstGeom prst="rect">
              <a:avLst/>
            </a:prstGeom>
            <a:solidFill>
              <a:srgbClr val="004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5207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93639" y="5143500"/>
            <a:ext cx="7388722" cy="639866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7183517" y="-229374"/>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a:grpSpLocks noChangeAspect="1"/>
          </p:cNvGrpSpPr>
          <p:nvPr/>
        </p:nvGrpSpPr>
        <p:grpSpPr>
          <a:xfrm>
            <a:off x="12496800" y="1790468"/>
            <a:ext cx="7957376" cy="6890729"/>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r="-29893"/>
              </a:stretch>
            </a:blipFill>
          </p:spPr>
        </p:sp>
      </p:grpSp>
      <p:grpSp>
        <p:nvGrpSpPr>
          <p:cNvPr id="11" name="Group 11"/>
          <p:cNvGrpSpPr/>
          <p:nvPr/>
        </p:nvGrpSpPr>
        <p:grpSpPr>
          <a:xfrm rot="-10800000">
            <a:off x="12344400" y="6994721"/>
            <a:ext cx="3801687" cy="3292279"/>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3" name="TextBox 12"/>
          <p:cNvSpPr txBox="1"/>
          <p:nvPr/>
        </p:nvSpPr>
        <p:spPr>
          <a:xfrm>
            <a:off x="494815" y="867138"/>
            <a:ext cx="5829785" cy="923330"/>
          </a:xfrm>
          <a:prstGeom prst="rect">
            <a:avLst/>
          </a:prstGeom>
          <a:solidFill>
            <a:srgbClr val="004651"/>
          </a:solidFill>
        </p:spPr>
        <p:txBody>
          <a:bodyPr wrap="square" rtlCol="0">
            <a:spAutoFit/>
          </a:bodyPr>
          <a:lstStyle/>
          <a:p>
            <a:r>
              <a:rPr lang="en-US" sz="5400" dirty="0">
                <a:solidFill>
                  <a:schemeClr val="bg1"/>
                </a:solidFill>
                <a:latin typeface="Times New Roman" panose="02020603050405020304" pitchFamily="18" charset="0"/>
                <a:cs typeface="Times New Roman" panose="02020603050405020304" pitchFamily="18" charset="0"/>
              </a:rPr>
              <a:t>1. </a:t>
            </a:r>
            <a:r>
              <a:rPr lang="en-US" sz="5400" dirty="0" err="1">
                <a:solidFill>
                  <a:schemeClr val="bg1"/>
                </a:solidFill>
                <a:latin typeface="Times New Roman" panose="02020603050405020304" pitchFamily="18" charset="0"/>
                <a:cs typeface="Times New Roman" panose="02020603050405020304" pitchFamily="18" charset="0"/>
              </a:rPr>
              <a:t>Phân</a:t>
            </a:r>
            <a:r>
              <a:rPr lang="en-US" sz="5400" dirty="0">
                <a:solidFill>
                  <a:schemeClr val="bg1"/>
                </a:solidFill>
                <a:latin typeface="Times New Roman" panose="02020603050405020304" pitchFamily="18" charset="0"/>
                <a:cs typeface="Times New Roman" panose="02020603050405020304" pitchFamily="18" charset="0"/>
              </a:rPr>
              <a:t> </a:t>
            </a:r>
            <a:r>
              <a:rPr lang="en-US" sz="5400" dirty="0" err="1">
                <a:solidFill>
                  <a:schemeClr val="bg1"/>
                </a:solidFill>
                <a:latin typeface="Times New Roman" panose="02020603050405020304" pitchFamily="18" charset="0"/>
                <a:cs typeface="Times New Roman" panose="02020603050405020304" pitchFamily="18" charset="0"/>
              </a:rPr>
              <a:t>ngưỡng</a:t>
            </a:r>
            <a:r>
              <a:rPr lang="en-US" sz="5400" dirty="0">
                <a:solidFill>
                  <a:schemeClr val="bg1"/>
                </a:solidFill>
                <a:latin typeface="Times New Roman" panose="02020603050405020304" pitchFamily="18" charset="0"/>
                <a:cs typeface="Times New Roman" panose="02020603050405020304" pitchFamily="18" charset="0"/>
              </a:rPr>
              <a:t> </a:t>
            </a:r>
            <a:r>
              <a:rPr lang="en-US" sz="5400" dirty="0" err="1">
                <a:solidFill>
                  <a:schemeClr val="bg1"/>
                </a:solidFill>
                <a:latin typeface="Times New Roman" panose="02020603050405020304" pitchFamily="18" charset="0"/>
                <a:cs typeface="Times New Roman" panose="02020603050405020304" pitchFamily="18" charset="0"/>
              </a:rPr>
              <a:t>ảnh</a:t>
            </a:r>
            <a:endParaRPr lang="en-US" sz="5400" dirty="0">
              <a:solidFill>
                <a:schemeClr val="bg1"/>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1000230" y="1972996"/>
            <a:ext cx="9715985" cy="3170099"/>
          </a:xfrm>
          <a:prstGeom prst="rect">
            <a:avLst/>
          </a:prstGeom>
          <a:noFill/>
        </p:spPr>
        <p:txBody>
          <a:bodyPr wrap="square" rtlCol="0">
            <a:spAutoFit/>
          </a:bodyPr>
          <a:lstStyle/>
          <a:p>
            <a:r>
              <a:rPr lang="en-US" sz="4000"/>
              <a:t>	Là phương pháp cơ bản trong xử lý ảnh, để tạo một </a:t>
            </a:r>
            <a:r>
              <a:rPr lang="en-US" sz="4000" b="1"/>
              <a:t>ảnh nhị phân </a:t>
            </a:r>
            <a:r>
              <a:rPr lang="en-US" sz="4000"/>
              <a:t>từ một ảnh đa mức xám hay ảnh màu.</a:t>
            </a:r>
          </a:p>
          <a:p>
            <a:r>
              <a:rPr lang="en-US" sz="4000"/>
              <a:t>	</a:t>
            </a:r>
            <a:r>
              <a:rPr lang="en-US" sz="4000" i="1"/>
              <a:t>Th</a:t>
            </a:r>
            <a:r>
              <a:rPr lang="vi-VN" sz="4000" i="1"/>
              <a:t>ư</a:t>
            </a:r>
            <a:r>
              <a:rPr lang="en-US" sz="4000" i="1"/>
              <a:t>ờng dùng để </a:t>
            </a:r>
            <a:r>
              <a:rPr lang="en-US" sz="4000" b="1" i="1"/>
              <a:t>tách các vật thể </a:t>
            </a:r>
            <a:r>
              <a:rPr lang="en-US" sz="4000" i="1"/>
              <a:t>ra khỏi nền để hỗ trợ quá trình xử lý ảnh</a:t>
            </a:r>
          </a:p>
        </p:txBody>
      </p:sp>
      <p:sp>
        <p:nvSpPr>
          <p:cNvPr id="16" name="TextBox 15"/>
          <p:cNvSpPr txBox="1"/>
          <p:nvPr/>
        </p:nvSpPr>
        <p:spPr>
          <a:xfrm>
            <a:off x="794054" y="10742114"/>
            <a:ext cx="14837139" cy="584775"/>
          </a:xfrm>
          <a:prstGeom prst="rect">
            <a:avLst/>
          </a:prstGeom>
          <a:noFill/>
        </p:spPr>
        <p:txBody>
          <a:bodyPr wrap="none" rtlCol="0">
            <a:spAutoFit/>
          </a:bodyPr>
          <a:lstStyle/>
          <a:p>
            <a:r>
              <a:rPr lang="en-US" sz="3200" dirty="0" err="1"/>
              <a:t>Trong</a:t>
            </a:r>
            <a:r>
              <a:rPr lang="en-US" sz="3200" dirty="0"/>
              <a:t> </a:t>
            </a:r>
            <a:r>
              <a:rPr lang="en-US" sz="3200" dirty="0" err="1"/>
              <a:t>Matlab</a:t>
            </a:r>
            <a:r>
              <a:rPr lang="en-US" sz="3200" dirty="0"/>
              <a:t>, </a:t>
            </a:r>
            <a:r>
              <a:rPr lang="en-US" sz="3200" dirty="0" err="1"/>
              <a:t>chúng</a:t>
            </a:r>
            <a:r>
              <a:rPr lang="en-US" sz="3200" dirty="0"/>
              <a:t> ta </a:t>
            </a:r>
            <a:r>
              <a:rPr lang="en-US" sz="3200" dirty="0" err="1"/>
              <a:t>có</a:t>
            </a:r>
            <a:r>
              <a:rPr lang="en-US" sz="3200" dirty="0"/>
              <a:t> </a:t>
            </a:r>
            <a:r>
              <a:rPr lang="en-US" sz="3200" dirty="0" err="1"/>
              <a:t>thể</a:t>
            </a:r>
            <a:r>
              <a:rPr lang="en-US" sz="3200" dirty="0"/>
              <a:t> </a:t>
            </a:r>
            <a:r>
              <a:rPr lang="en-US" sz="3200" b="1" dirty="0" err="1"/>
              <a:t>sử</a:t>
            </a:r>
            <a:r>
              <a:rPr lang="en-US" sz="3200" b="1" dirty="0"/>
              <a:t> </a:t>
            </a:r>
            <a:r>
              <a:rPr lang="en-US" sz="3200" b="1" dirty="0" err="1"/>
              <a:t>dụng</a:t>
            </a:r>
            <a:r>
              <a:rPr lang="en-US" sz="3200" b="1" dirty="0"/>
              <a:t> </a:t>
            </a:r>
            <a:r>
              <a:rPr lang="en-US" sz="3200" b="1" dirty="0" err="1"/>
              <a:t>hàm</a:t>
            </a:r>
            <a:r>
              <a:rPr lang="en-US" sz="3200" b="1" dirty="0"/>
              <a:t> </a:t>
            </a:r>
            <a:r>
              <a:rPr lang="en-US" sz="3200" b="1" dirty="0" err="1"/>
              <a:t>imbinarize</a:t>
            </a:r>
            <a:r>
              <a:rPr lang="en-US" sz="3200" dirty="0"/>
              <a:t> </a:t>
            </a:r>
            <a:r>
              <a:rPr lang="en-US" sz="3200" dirty="0" err="1"/>
              <a:t>để</a:t>
            </a:r>
            <a:r>
              <a:rPr lang="en-US" sz="3200" dirty="0"/>
              <a:t> </a:t>
            </a:r>
            <a:r>
              <a:rPr lang="en-US" sz="3200" dirty="0" err="1"/>
              <a:t>thực</a:t>
            </a:r>
            <a:r>
              <a:rPr lang="en-US" sz="3200" dirty="0"/>
              <a:t> </a:t>
            </a:r>
            <a:r>
              <a:rPr lang="en-US" sz="3200" dirty="0" err="1"/>
              <a:t>hiện</a:t>
            </a:r>
            <a:r>
              <a:rPr lang="en-US" sz="3200" dirty="0"/>
              <a:t> </a:t>
            </a:r>
            <a:r>
              <a:rPr lang="en-US" sz="3200" dirty="0" err="1"/>
              <a:t>phân</a:t>
            </a:r>
            <a:r>
              <a:rPr lang="en-US" sz="3200" dirty="0"/>
              <a:t> </a:t>
            </a:r>
            <a:r>
              <a:rPr lang="en-US" sz="3200" dirty="0" err="1"/>
              <a:t>ngưỡng</a:t>
            </a:r>
            <a:r>
              <a:rPr lang="en-US" sz="3200" dirty="0"/>
              <a:t> </a:t>
            </a:r>
            <a:r>
              <a:rPr lang="en-US" sz="3200" dirty="0" err="1"/>
              <a:t>ảnh</a:t>
            </a:r>
            <a:r>
              <a:rPr lang="en-US" sz="3200" dirty="0"/>
              <a:t>. </a:t>
            </a:r>
          </a:p>
        </p:txBody>
      </p:sp>
      <p:grpSp>
        <p:nvGrpSpPr>
          <p:cNvPr id="17" name="Group 16"/>
          <p:cNvGrpSpPr/>
          <p:nvPr/>
        </p:nvGrpSpPr>
        <p:grpSpPr>
          <a:xfrm>
            <a:off x="304800" y="78478"/>
            <a:ext cx="5553423" cy="842932"/>
            <a:chOff x="914400" y="800100"/>
            <a:chExt cx="5553423" cy="842932"/>
          </a:xfrm>
        </p:grpSpPr>
        <p:pic>
          <p:nvPicPr>
            <p:cNvPr id="18" name="Picture 17">
              <a:extLst>
                <a:ext uri="{FF2B5EF4-FFF2-40B4-BE49-F238E27FC236}">
                  <a16:creationId xmlns:a16="http://schemas.microsoft.com/office/drawing/2014/main" id="{BD812114-FF7C-870B-3CA3-56E3F050DD6B}"/>
                </a:ext>
              </a:extLst>
            </p:cNvPr>
            <p:cNvPicPr>
              <a:picLocks noChangeAspect="1"/>
            </p:cNvPicPr>
            <p:nvPr/>
          </p:nvPicPr>
          <p:blipFill>
            <a:blip r:embed="rId3"/>
            <a:stretch>
              <a:fillRect/>
            </a:stretch>
          </p:blipFill>
          <p:spPr>
            <a:xfrm>
              <a:off x="914400" y="800100"/>
              <a:ext cx="978508" cy="842932"/>
            </a:xfrm>
            <a:prstGeom prst="rect">
              <a:avLst/>
            </a:prstGeom>
          </p:spPr>
        </p:pic>
        <p:sp>
          <p:nvSpPr>
            <p:cNvPr id="19" name="TextBox 18"/>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pic>
        <p:nvPicPr>
          <p:cNvPr id="8" name="Picture 7">
            <a:extLst>
              <a:ext uri="{FF2B5EF4-FFF2-40B4-BE49-F238E27FC236}">
                <a16:creationId xmlns:a16="http://schemas.microsoft.com/office/drawing/2014/main" id="{610902FB-70A7-48F5-9422-5805B7872AA1}"/>
              </a:ext>
            </a:extLst>
          </p:cNvPr>
          <p:cNvPicPr>
            <a:picLocks noChangeAspect="1"/>
          </p:cNvPicPr>
          <p:nvPr/>
        </p:nvPicPr>
        <p:blipFill>
          <a:blip r:embed="rId4"/>
          <a:stretch>
            <a:fillRect/>
          </a:stretch>
        </p:blipFill>
        <p:spPr>
          <a:xfrm>
            <a:off x="1000230" y="5225867"/>
            <a:ext cx="10933686" cy="4927859"/>
          </a:xfrm>
          <a:prstGeom prst="rect">
            <a:avLst/>
          </a:prstGeom>
          <a:effectLst>
            <a:softEdge rad="317500"/>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857</TotalTime>
  <Words>1985</Words>
  <Application>Microsoft Office PowerPoint</Application>
  <PresentationFormat>Custom</PresentationFormat>
  <Paragraphs>159</Paragraphs>
  <Slides>22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Webdings</vt:lpstr>
      <vt:lpstr>Muli Regular</vt:lpstr>
      <vt:lpstr>Times New Roman</vt:lpstr>
      <vt:lpstr>Wingdings</vt:lpstr>
      <vt:lpstr>Muli Bold</vt:lpstr>
      <vt:lpstr>Roboto</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QB Gamer</dc:creator>
  <cp:lastModifiedBy>QB Gamer</cp:lastModifiedBy>
  <cp:revision>80</cp:revision>
  <dcterms:created xsi:type="dcterms:W3CDTF">2006-08-16T00:00:00Z</dcterms:created>
  <dcterms:modified xsi:type="dcterms:W3CDTF">2023-05-14T04:07:37Z</dcterms:modified>
  <dc:identifier>DAFeBHaeazA</dc:identifier>
</cp:coreProperties>
</file>